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handoutMasterIdLst>
    <p:handoutMasterId r:id="rId84"/>
  </p:handoutMasterIdLst>
  <p:sldIdLst>
    <p:sldId id="256" r:id="rId2"/>
    <p:sldId id="417" r:id="rId3"/>
    <p:sldId id="437" r:id="rId4"/>
    <p:sldId id="334" r:id="rId5"/>
    <p:sldId id="357" r:id="rId6"/>
    <p:sldId id="340" r:id="rId7"/>
    <p:sldId id="342" r:id="rId8"/>
    <p:sldId id="332" r:id="rId9"/>
    <p:sldId id="333" r:id="rId10"/>
    <p:sldId id="419" r:id="rId11"/>
    <p:sldId id="327" r:id="rId12"/>
    <p:sldId id="330" r:id="rId13"/>
    <p:sldId id="418" r:id="rId14"/>
    <p:sldId id="398" r:id="rId15"/>
    <p:sldId id="405" r:id="rId16"/>
    <p:sldId id="415" r:id="rId17"/>
    <p:sldId id="442" r:id="rId18"/>
    <p:sldId id="443" r:id="rId19"/>
    <p:sldId id="423" r:id="rId20"/>
    <p:sldId id="425" r:id="rId21"/>
    <p:sldId id="424" r:id="rId22"/>
    <p:sldId id="426" r:id="rId23"/>
    <p:sldId id="431" r:id="rId24"/>
    <p:sldId id="432" r:id="rId25"/>
    <p:sldId id="433" r:id="rId26"/>
    <p:sldId id="434" r:id="rId27"/>
    <p:sldId id="435" r:id="rId28"/>
    <p:sldId id="436" r:id="rId29"/>
    <p:sldId id="259" r:id="rId30"/>
    <p:sldId id="261" r:id="rId31"/>
    <p:sldId id="438" r:id="rId32"/>
    <p:sldId id="345" r:id="rId33"/>
    <p:sldId id="263" r:id="rId34"/>
    <p:sldId id="360" r:id="rId35"/>
    <p:sldId id="262" r:id="rId36"/>
    <p:sldId id="264" r:id="rId37"/>
    <p:sldId id="420" r:id="rId38"/>
    <p:sldId id="450" r:id="rId39"/>
    <p:sldId id="410" r:id="rId40"/>
    <p:sldId id="411" r:id="rId41"/>
    <p:sldId id="412" r:id="rId42"/>
    <p:sldId id="413" r:id="rId43"/>
    <p:sldId id="422" r:id="rId44"/>
    <p:sldId id="265" r:id="rId45"/>
    <p:sldId id="362" r:id="rId46"/>
    <p:sldId id="421" r:id="rId47"/>
    <p:sldId id="383" r:id="rId48"/>
    <p:sldId id="365" r:id="rId49"/>
    <p:sldId id="326" r:id="rId50"/>
    <p:sldId id="257" r:id="rId51"/>
    <p:sldId id="348" r:id="rId52"/>
    <p:sldId id="377" r:id="rId53"/>
    <p:sldId id="299" r:id="rId54"/>
    <p:sldId id="439" r:id="rId55"/>
    <p:sldId id="441" r:id="rId56"/>
    <p:sldId id="300" r:id="rId57"/>
    <p:sldId id="301" r:id="rId58"/>
    <p:sldId id="404" r:id="rId59"/>
    <p:sldId id="401" r:id="rId60"/>
    <p:sldId id="372" r:id="rId61"/>
    <p:sldId id="400" r:id="rId62"/>
    <p:sldId id="399" r:id="rId63"/>
    <p:sldId id="375" r:id="rId64"/>
    <p:sldId id="402" r:id="rId65"/>
    <p:sldId id="403" r:id="rId66"/>
    <p:sldId id="364" r:id="rId67"/>
    <p:sldId id="389" r:id="rId68"/>
    <p:sldId id="390" r:id="rId69"/>
    <p:sldId id="386" r:id="rId70"/>
    <p:sldId id="440" r:id="rId71"/>
    <p:sldId id="366" r:id="rId72"/>
    <p:sldId id="388" r:id="rId73"/>
    <p:sldId id="379" r:id="rId74"/>
    <p:sldId id="449" r:id="rId75"/>
    <p:sldId id="427" r:id="rId76"/>
    <p:sldId id="430" r:id="rId77"/>
    <p:sldId id="407" r:id="rId78"/>
    <p:sldId id="444" r:id="rId79"/>
    <p:sldId id="445" r:id="rId80"/>
    <p:sldId id="446" r:id="rId81"/>
    <p:sldId id="447" r:id="rId8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5" d="100"/>
          <a:sy n="95" d="100"/>
        </p:scale>
        <p:origin x="-1160"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69C50-D8E4-7E4E-9813-6F8FB1954E49}" type="doc">
      <dgm:prSet loTypeId="urn:microsoft.com/office/officeart/2005/8/layout/chevron2" loCatId="" qsTypeId="urn:microsoft.com/office/officeart/2005/8/quickstyle/simple4" qsCatId="simple" csTypeId="urn:microsoft.com/office/officeart/2005/8/colors/accent2_2" csCatId="accent2" phldr="1"/>
      <dgm:spPr/>
      <dgm:t>
        <a:bodyPr/>
        <a:lstStyle/>
        <a:p>
          <a:endParaRPr lang="en-US"/>
        </a:p>
      </dgm:t>
    </dgm:pt>
    <dgm:pt modelId="{DD860B7E-2F88-4A41-9637-D5D9E4887217}">
      <dgm:prSet phldrT="[Text]"/>
      <dgm:spPr/>
      <dgm:t>
        <a:bodyPr/>
        <a:lstStyle/>
        <a:p>
          <a:r>
            <a:rPr lang="en-US"/>
            <a:t>SEPTA Tokens</a:t>
          </a:r>
        </a:p>
      </dgm:t>
    </dgm:pt>
    <dgm:pt modelId="{4350C830-9C23-014D-84F8-F70F634BCA17}" type="parTrans" cxnId="{9666A94B-407D-A149-A4F8-B2B629B5E7AA}">
      <dgm:prSet/>
      <dgm:spPr/>
      <dgm:t>
        <a:bodyPr/>
        <a:lstStyle/>
        <a:p>
          <a:endParaRPr lang="en-US"/>
        </a:p>
      </dgm:t>
    </dgm:pt>
    <dgm:pt modelId="{8C36F605-9C63-4240-9C40-7D33C7A76E01}" type="sibTrans" cxnId="{9666A94B-407D-A149-A4F8-B2B629B5E7AA}">
      <dgm:prSet/>
      <dgm:spPr/>
      <dgm:t>
        <a:bodyPr/>
        <a:lstStyle/>
        <a:p>
          <a:endParaRPr lang="en-US"/>
        </a:p>
      </dgm:t>
    </dgm:pt>
    <dgm:pt modelId="{650CBEF2-720C-3046-8B95-BC6F24BCB4EB}">
      <dgm:prSet phldrT="[Text]"/>
      <dgm:spPr/>
      <dgm:t>
        <a:bodyPr/>
        <a:lstStyle/>
        <a:p>
          <a:r>
            <a:rPr lang="en-US"/>
            <a:t>Pick up 2 SEPTA tokens for each trip to and from your service site</a:t>
          </a:r>
        </a:p>
      </dgm:t>
    </dgm:pt>
    <dgm:pt modelId="{1F90B542-D24D-834A-930B-450F99FB9C5D}" type="parTrans" cxnId="{0D6405CB-EE5F-794A-BFFD-9A50CFAE906F}">
      <dgm:prSet/>
      <dgm:spPr/>
      <dgm:t>
        <a:bodyPr/>
        <a:lstStyle/>
        <a:p>
          <a:endParaRPr lang="en-US"/>
        </a:p>
      </dgm:t>
    </dgm:pt>
    <dgm:pt modelId="{B3E3CBE1-4DBA-A943-BF2D-AE284D043C68}" type="sibTrans" cxnId="{0D6405CB-EE5F-794A-BFFD-9A50CFAE906F}">
      <dgm:prSet/>
      <dgm:spPr/>
      <dgm:t>
        <a:bodyPr/>
        <a:lstStyle/>
        <a:p>
          <a:endParaRPr lang="en-US"/>
        </a:p>
      </dgm:t>
    </dgm:pt>
    <dgm:pt modelId="{91808ECB-879D-5141-B571-4A27841F6EE3}">
      <dgm:prSet phldrT="[Text]"/>
      <dgm:spPr/>
      <dgm:t>
        <a:bodyPr/>
        <a:lstStyle/>
        <a:p>
          <a:r>
            <a:rPr lang="en-US"/>
            <a:t>Location: The Netter Center</a:t>
          </a:r>
        </a:p>
      </dgm:t>
    </dgm:pt>
    <dgm:pt modelId="{4647FF35-39B2-D34B-A601-3C67F3C99410}" type="parTrans" cxnId="{43B13D79-D8D5-2348-B3B8-B0BF4DB8BA81}">
      <dgm:prSet/>
      <dgm:spPr/>
      <dgm:t>
        <a:bodyPr/>
        <a:lstStyle/>
        <a:p>
          <a:endParaRPr lang="en-US"/>
        </a:p>
      </dgm:t>
    </dgm:pt>
    <dgm:pt modelId="{4554ED4F-B178-0F41-86EC-70E50F8CD1B2}" type="sibTrans" cxnId="{43B13D79-D8D5-2348-B3B8-B0BF4DB8BA81}">
      <dgm:prSet/>
      <dgm:spPr/>
      <dgm:t>
        <a:bodyPr/>
        <a:lstStyle/>
        <a:p>
          <a:endParaRPr lang="en-US"/>
        </a:p>
      </dgm:t>
    </dgm:pt>
    <dgm:pt modelId="{B1FB2A4C-A520-EF41-9EFE-B37B4141CA01}">
      <dgm:prSet phldrT="[Text]"/>
      <dgm:spPr/>
      <dgm:t>
        <a:bodyPr/>
        <a:lstStyle/>
        <a:p>
          <a:r>
            <a:rPr lang="en-US"/>
            <a:t>Rebel Bars</a:t>
          </a:r>
        </a:p>
      </dgm:t>
    </dgm:pt>
    <dgm:pt modelId="{AF908C5F-0EFB-1547-925B-E1B0CC3863CB}" type="parTrans" cxnId="{DCD7AEDD-147C-5F4A-9D7C-412BC4BBCA35}">
      <dgm:prSet/>
      <dgm:spPr/>
      <dgm:t>
        <a:bodyPr/>
        <a:lstStyle/>
        <a:p>
          <a:endParaRPr lang="en-US"/>
        </a:p>
      </dgm:t>
    </dgm:pt>
    <dgm:pt modelId="{A7876A51-21E1-7142-B653-D3FB76AAA1FC}" type="sibTrans" cxnId="{DCD7AEDD-147C-5F4A-9D7C-412BC4BBCA35}">
      <dgm:prSet/>
      <dgm:spPr/>
      <dgm:t>
        <a:bodyPr/>
        <a:lstStyle/>
        <a:p>
          <a:endParaRPr lang="en-US"/>
        </a:p>
      </dgm:t>
    </dgm:pt>
    <dgm:pt modelId="{36F1E8DC-22EE-B34B-A499-DEFEF1784367}">
      <dgm:prSet phldrT="[Text]"/>
      <dgm:spPr/>
      <dgm:t>
        <a:bodyPr/>
        <a:lstStyle/>
        <a:p>
          <a:r>
            <a:rPr lang="en-US"/>
            <a:t>Pick up a marked bag of Rebel Bars and any needed supplies</a:t>
          </a:r>
        </a:p>
      </dgm:t>
    </dgm:pt>
    <dgm:pt modelId="{654E94DF-CF25-4044-99C8-A0FED9FBB3E1}" type="parTrans" cxnId="{80A0FACE-72CF-B043-A0A2-3A63B7EB4042}">
      <dgm:prSet/>
      <dgm:spPr/>
      <dgm:t>
        <a:bodyPr/>
        <a:lstStyle/>
        <a:p>
          <a:endParaRPr lang="en-US"/>
        </a:p>
      </dgm:t>
    </dgm:pt>
    <dgm:pt modelId="{5058DAFD-9201-2644-9FF1-BAE184C4E8D6}" type="sibTrans" cxnId="{80A0FACE-72CF-B043-A0A2-3A63B7EB4042}">
      <dgm:prSet/>
      <dgm:spPr/>
      <dgm:t>
        <a:bodyPr/>
        <a:lstStyle/>
        <a:p>
          <a:endParaRPr lang="en-US"/>
        </a:p>
      </dgm:t>
    </dgm:pt>
    <dgm:pt modelId="{6F51C1B1-7C68-7348-BCFC-17332B1E5624}">
      <dgm:prSet phldrT="[Text]"/>
      <dgm:spPr/>
      <dgm:t>
        <a:bodyPr/>
        <a:lstStyle/>
        <a:p>
          <a:r>
            <a:rPr lang="en-US"/>
            <a:t>Location: The Netter Center</a:t>
          </a:r>
        </a:p>
      </dgm:t>
    </dgm:pt>
    <dgm:pt modelId="{7636BDF0-3A94-7E43-BE80-AE2A10647705}" type="parTrans" cxnId="{FC84BDB3-23B8-4A4F-B9A2-130165FC1579}">
      <dgm:prSet/>
      <dgm:spPr/>
      <dgm:t>
        <a:bodyPr/>
        <a:lstStyle/>
        <a:p>
          <a:endParaRPr lang="en-US"/>
        </a:p>
      </dgm:t>
    </dgm:pt>
    <dgm:pt modelId="{77C37910-82A2-0940-B364-BAA4291D1D00}" type="sibTrans" cxnId="{FC84BDB3-23B8-4A4F-B9A2-130165FC1579}">
      <dgm:prSet/>
      <dgm:spPr/>
      <dgm:t>
        <a:bodyPr/>
        <a:lstStyle/>
        <a:p>
          <a:endParaRPr lang="en-US"/>
        </a:p>
      </dgm:t>
    </dgm:pt>
    <dgm:pt modelId="{E2258E3F-BDFB-3043-966F-143454E68B56}">
      <dgm:prSet phldrT="[Text]"/>
      <dgm:spPr/>
      <dgm:t>
        <a:bodyPr/>
        <a:lstStyle/>
        <a:p>
          <a:r>
            <a:rPr lang="en-US"/>
            <a:t>Fruit</a:t>
          </a:r>
        </a:p>
      </dgm:t>
    </dgm:pt>
    <dgm:pt modelId="{ACF79E0B-639C-E841-92CA-7BF803AF9C7F}" type="parTrans" cxnId="{E9F41BAF-A488-3F44-99C7-AA3090DDB9A7}">
      <dgm:prSet/>
      <dgm:spPr/>
      <dgm:t>
        <a:bodyPr/>
        <a:lstStyle/>
        <a:p>
          <a:endParaRPr lang="en-US"/>
        </a:p>
      </dgm:t>
    </dgm:pt>
    <dgm:pt modelId="{A9C99286-C586-6F46-95EA-4A1863CB55B7}" type="sibTrans" cxnId="{E9F41BAF-A488-3F44-99C7-AA3090DDB9A7}">
      <dgm:prSet/>
      <dgm:spPr/>
      <dgm:t>
        <a:bodyPr/>
        <a:lstStyle/>
        <a:p>
          <a:endParaRPr lang="en-US"/>
        </a:p>
      </dgm:t>
    </dgm:pt>
    <dgm:pt modelId="{D6E035E5-DCF4-6A45-9F13-6DFC137E9A17}">
      <dgm:prSet phldrT="[Text]"/>
      <dgm:spPr/>
      <dgm:t>
        <a:bodyPr/>
        <a:lstStyle/>
        <a:p>
          <a:r>
            <a:rPr lang="en-US"/>
            <a:t>Pick up a marked bag of fruit</a:t>
          </a:r>
        </a:p>
      </dgm:t>
    </dgm:pt>
    <dgm:pt modelId="{8407CE95-970D-4641-9AFC-2D42426D35AF}" type="parTrans" cxnId="{EBD5250D-98A1-C241-8637-5A55E4CBC25C}">
      <dgm:prSet/>
      <dgm:spPr/>
      <dgm:t>
        <a:bodyPr/>
        <a:lstStyle/>
        <a:p>
          <a:endParaRPr lang="en-US"/>
        </a:p>
      </dgm:t>
    </dgm:pt>
    <dgm:pt modelId="{74FC9226-CE58-1449-8341-0C2C0DA0B802}" type="sibTrans" cxnId="{EBD5250D-98A1-C241-8637-5A55E4CBC25C}">
      <dgm:prSet/>
      <dgm:spPr/>
      <dgm:t>
        <a:bodyPr/>
        <a:lstStyle/>
        <a:p>
          <a:endParaRPr lang="en-US"/>
        </a:p>
      </dgm:t>
    </dgm:pt>
    <dgm:pt modelId="{9BDA2162-63DB-0D4E-8A61-7F1BFF0ED525}">
      <dgm:prSet phldrT="[Text]"/>
      <dgm:spPr/>
      <dgm:t>
        <a:bodyPr/>
        <a:lstStyle/>
        <a:p>
          <a:r>
            <a:rPr lang="en-US"/>
            <a:t>Location: Commons Dining Hall</a:t>
          </a:r>
        </a:p>
      </dgm:t>
    </dgm:pt>
    <dgm:pt modelId="{B5B12F7E-C67D-444A-AE35-539154A383AC}" type="parTrans" cxnId="{E2993962-542E-7F44-B08F-CD3F83950C74}">
      <dgm:prSet/>
      <dgm:spPr/>
      <dgm:t>
        <a:bodyPr/>
        <a:lstStyle/>
        <a:p>
          <a:endParaRPr lang="en-US"/>
        </a:p>
      </dgm:t>
    </dgm:pt>
    <dgm:pt modelId="{C136E398-C223-054E-8A1E-9A68EC4F106B}" type="sibTrans" cxnId="{E2993962-542E-7F44-B08F-CD3F83950C74}">
      <dgm:prSet/>
      <dgm:spPr/>
      <dgm:t>
        <a:bodyPr/>
        <a:lstStyle/>
        <a:p>
          <a:endParaRPr lang="en-US"/>
        </a:p>
      </dgm:t>
    </dgm:pt>
    <dgm:pt modelId="{08901FF8-5B0E-2349-A811-A09DEBD446D1}">
      <dgm:prSet/>
      <dgm:spPr/>
      <dgm:t>
        <a:bodyPr/>
        <a:lstStyle/>
        <a:p>
          <a:r>
            <a:rPr lang="en-US" dirty="0"/>
            <a:t>Supplies (if necessary)</a:t>
          </a:r>
        </a:p>
      </dgm:t>
    </dgm:pt>
    <dgm:pt modelId="{B979CE4D-15D9-EC4F-9217-2402CA20F60B}" type="parTrans" cxnId="{F27E4A52-4422-1E48-919D-666A8062BE00}">
      <dgm:prSet/>
      <dgm:spPr/>
      <dgm:t>
        <a:bodyPr/>
        <a:lstStyle/>
        <a:p>
          <a:endParaRPr lang="en-US"/>
        </a:p>
      </dgm:t>
    </dgm:pt>
    <dgm:pt modelId="{E9F0FEF8-5063-1D45-A144-0D6E3B470BC1}" type="sibTrans" cxnId="{F27E4A52-4422-1E48-919D-666A8062BE00}">
      <dgm:prSet/>
      <dgm:spPr/>
      <dgm:t>
        <a:bodyPr/>
        <a:lstStyle/>
        <a:p>
          <a:endParaRPr lang="en-US"/>
        </a:p>
      </dgm:t>
    </dgm:pt>
    <dgm:pt modelId="{83FD8FCA-155B-F041-91D3-14FD427C9341}">
      <dgm:prSet/>
      <dgm:spPr/>
      <dgm:t>
        <a:bodyPr/>
        <a:lstStyle/>
        <a:p>
          <a:r>
            <a:rPr lang="en-US"/>
            <a:t>Pick up supplies if notified by the fruit stand admin team</a:t>
          </a:r>
        </a:p>
      </dgm:t>
    </dgm:pt>
    <dgm:pt modelId="{176EE791-F273-4142-983A-C1D245736CF4}" type="parTrans" cxnId="{2087EB7B-FFFF-6E40-A76C-37813A165E51}">
      <dgm:prSet/>
      <dgm:spPr/>
      <dgm:t>
        <a:bodyPr/>
        <a:lstStyle/>
        <a:p>
          <a:endParaRPr lang="en-US"/>
        </a:p>
      </dgm:t>
    </dgm:pt>
    <dgm:pt modelId="{629FBE11-496E-9D41-B14D-6538ACCE400B}" type="sibTrans" cxnId="{2087EB7B-FFFF-6E40-A76C-37813A165E51}">
      <dgm:prSet/>
      <dgm:spPr/>
      <dgm:t>
        <a:bodyPr/>
        <a:lstStyle/>
        <a:p>
          <a:endParaRPr lang="en-US"/>
        </a:p>
      </dgm:t>
    </dgm:pt>
    <dgm:pt modelId="{9BD4D696-5B07-F54A-AED4-198DE1325E78}">
      <dgm:prSet/>
      <dgm:spPr/>
      <dgm:t>
        <a:bodyPr/>
        <a:lstStyle/>
        <a:p>
          <a:r>
            <a:rPr lang="en-US"/>
            <a:t>Location: AUNI Office</a:t>
          </a:r>
        </a:p>
      </dgm:t>
    </dgm:pt>
    <dgm:pt modelId="{A5B186BC-9DA6-BF4B-BDBB-C5F4E54EE35B}" type="parTrans" cxnId="{405E459A-375C-2244-BC4F-34A05D364B0F}">
      <dgm:prSet/>
      <dgm:spPr/>
      <dgm:t>
        <a:bodyPr/>
        <a:lstStyle/>
        <a:p>
          <a:endParaRPr lang="en-US"/>
        </a:p>
      </dgm:t>
    </dgm:pt>
    <dgm:pt modelId="{EE166650-9049-1D4F-A591-EEDCBCE2D74F}" type="sibTrans" cxnId="{405E459A-375C-2244-BC4F-34A05D364B0F}">
      <dgm:prSet/>
      <dgm:spPr/>
      <dgm:t>
        <a:bodyPr/>
        <a:lstStyle/>
        <a:p>
          <a:endParaRPr lang="en-US"/>
        </a:p>
      </dgm:t>
    </dgm:pt>
    <dgm:pt modelId="{7A2C4B9F-301D-BA49-91FD-1BC695177DC3}" type="pres">
      <dgm:prSet presAssocID="{06969C50-D8E4-7E4E-9813-6F8FB1954E49}" presName="linearFlow" presStyleCnt="0">
        <dgm:presLayoutVars>
          <dgm:dir/>
          <dgm:animLvl val="lvl"/>
          <dgm:resizeHandles val="exact"/>
        </dgm:presLayoutVars>
      </dgm:prSet>
      <dgm:spPr/>
      <dgm:t>
        <a:bodyPr/>
        <a:lstStyle/>
        <a:p>
          <a:endParaRPr lang="en-US"/>
        </a:p>
      </dgm:t>
    </dgm:pt>
    <dgm:pt modelId="{5664CB87-4AEA-B94C-85BD-AEA1185A388D}" type="pres">
      <dgm:prSet presAssocID="{DD860B7E-2F88-4A41-9637-D5D9E4887217}" presName="composite" presStyleCnt="0"/>
      <dgm:spPr/>
    </dgm:pt>
    <dgm:pt modelId="{00C77873-3F9A-F944-A1AB-FC86D307305F}" type="pres">
      <dgm:prSet presAssocID="{DD860B7E-2F88-4A41-9637-D5D9E4887217}" presName="parentText" presStyleLbl="alignNode1" presStyleIdx="0" presStyleCnt="4">
        <dgm:presLayoutVars>
          <dgm:chMax val="1"/>
          <dgm:bulletEnabled val="1"/>
        </dgm:presLayoutVars>
      </dgm:prSet>
      <dgm:spPr/>
      <dgm:t>
        <a:bodyPr/>
        <a:lstStyle/>
        <a:p>
          <a:endParaRPr lang="en-US"/>
        </a:p>
      </dgm:t>
    </dgm:pt>
    <dgm:pt modelId="{87645E74-174F-9B43-ADC3-55BA2F5A5B4E}" type="pres">
      <dgm:prSet presAssocID="{DD860B7E-2F88-4A41-9637-D5D9E4887217}" presName="descendantText" presStyleLbl="alignAcc1" presStyleIdx="0" presStyleCnt="4">
        <dgm:presLayoutVars>
          <dgm:bulletEnabled val="1"/>
        </dgm:presLayoutVars>
      </dgm:prSet>
      <dgm:spPr/>
      <dgm:t>
        <a:bodyPr/>
        <a:lstStyle/>
        <a:p>
          <a:endParaRPr lang="en-US"/>
        </a:p>
      </dgm:t>
    </dgm:pt>
    <dgm:pt modelId="{746D07A2-6953-3848-9374-77713D4FC84D}" type="pres">
      <dgm:prSet presAssocID="{8C36F605-9C63-4240-9C40-7D33C7A76E01}" presName="sp" presStyleCnt="0"/>
      <dgm:spPr/>
    </dgm:pt>
    <dgm:pt modelId="{F84FD785-D74D-EC42-8E24-6C76A1D10D52}" type="pres">
      <dgm:prSet presAssocID="{B1FB2A4C-A520-EF41-9EFE-B37B4141CA01}" presName="composite" presStyleCnt="0"/>
      <dgm:spPr/>
    </dgm:pt>
    <dgm:pt modelId="{07314F4B-EA02-6F44-9CF7-47E3B66E5FAF}" type="pres">
      <dgm:prSet presAssocID="{B1FB2A4C-A520-EF41-9EFE-B37B4141CA01}" presName="parentText" presStyleLbl="alignNode1" presStyleIdx="1" presStyleCnt="4">
        <dgm:presLayoutVars>
          <dgm:chMax val="1"/>
          <dgm:bulletEnabled val="1"/>
        </dgm:presLayoutVars>
      </dgm:prSet>
      <dgm:spPr/>
      <dgm:t>
        <a:bodyPr/>
        <a:lstStyle/>
        <a:p>
          <a:endParaRPr lang="en-US"/>
        </a:p>
      </dgm:t>
    </dgm:pt>
    <dgm:pt modelId="{1E3F3849-3AC0-674D-84B6-7FBB79F77687}" type="pres">
      <dgm:prSet presAssocID="{B1FB2A4C-A520-EF41-9EFE-B37B4141CA01}" presName="descendantText" presStyleLbl="alignAcc1" presStyleIdx="1" presStyleCnt="4">
        <dgm:presLayoutVars>
          <dgm:bulletEnabled val="1"/>
        </dgm:presLayoutVars>
      </dgm:prSet>
      <dgm:spPr/>
      <dgm:t>
        <a:bodyPr/>
        <a:lstStyle/>
        <a:p>
          <a:endParaRPr lang="en-US"/>
        </a:p>
      </dgm:t>
    </dgm:pt>
    <dgm:pt modelId="{223C22AA-310D-6449-9E4B-E5D433E27EF3}" type="pres">
      <dgm:prSet presAssocID="{A7876A51-21E1-7142-B653-D3FB76AAA1FC}" presName="sp" presStyleCnt="0"/>
      <dgm:spPr/>
    </dgm:pt>
    <dgm:pt modelId="{C2949E47-55F4-A14C-AF6D-8B4E90547E64}" type="pres">
      <dgm:prSet presAssocID="{E2258E3F-BDFB-3043-966F-143454E68B56}" presName="composite" presStyleCnt="0"/>
      <dgm:spPr/>
    </dgm:pt>
    <dgm:pt modelId="{6FF8D924-846A-4348-B8AA-03D758316111}" type="pres">
      <dgm:prSet presAssocID="{E2258E3F-BDFB-3043-966F-143454E68B56}" presName="parentText" presStyleLbl="alignNode1" presStyleIdx="2" presStyleCnt="4">
        <dgm:presLayoutVars>
          <dgm:chMax val="1"/>
          <dgm:bulletEnabled val="1"/>
        </dgm:presLayoutVars>
      </dgm:prSet>
      <dgm:spPr/>
      <dgm:t>
        <a:bodyPr/>
        <a:lstStyle/>
        <a:p>
          <a:endParaRPr lang="en-US"/>
        </a:p>
      </dgm:t>
    </dgm:pt>
    <dgm:pt modelId="{8B15B795-D99C-7B45-9BDC-4ACF346787E5}" type="pres">
      <dgm:prSet presAssocID="{E2258E3F-BDFB-3043-966F-143454E68B56}" presName="descendantText" presStyleLbl="alignAcc1" presStyleIdx="2" presStyleCnt="4">
        <dgm:presLayoutVars>
          <dgm:bulletEnabled val="1"/>
        </dgm:presLayoutVars>
      </dgm:prSet>
      <dgm:spPr/>
      <dgm:t>
        <a:bodyPr/>
        <a:lstStyle/>
        <a:p>
          <a:endParaRPr lang="en-US"/>
        </a:p>
      </dgm:t>
    </dgm:pt>
    <dgm:pt modelId="{C0D26C60-D537-5240-8532-EF236ABA3037}" type="pres">
      <dgm:prSet presAssocID="{A9C99286-C586-6F46-95EA-4A1863CB55B7}" presName="sp" presStyleCnt="0"/>
      <dgm:spPr/>
    </dgm:pt>
    <dgm:pt modelId="{2799995A-90F0-5646-B96C-56CDF7156633}" type="pres">
      <dgm:prSet presAssocID="{08901FF8-5B0E-2349-A811-A09DEBD446D1}" presName="composite" presStyleCnt="0"/>
      <dgm:spPr/>
    </dgm:pt>
    <dgm:pt modelId="{1057E9DC-43D2-BA45-B067-7FC5457E0319}" type="pres">
      <dgm:prSet presAssocID="{08901FF8-5B0E-2349-A811-A09DEBD446D1}" presName="parentText" presStyleLbl="alignNode1" presStyleIdx="3" presStyleCnt="4">
        <dgm:presLayoutVars>
          <dgm:chMax val="1"/>
          <dgm:bulletEnabled val="1"/>
        </dgm:presLayoutVars>
      </dgm:prSet>
      <dgm:spPr/>
      <dgm:t>
        <a:bodyPr/>
        <a:lstStyle/>
        <a:p>
          <a:endParaRPr lang="en-US"/>
        </a:p>
      </dgm:t>
    </dgm:pt>
    <dgm:pt modelId="{9337A021-7602-B24E-925E-03416201CD02}" type="pres">
      <dgm:prSet presAssocID="{08901FF8-5B0E-2349-A811-A09DEBD446D1}" presName="descendantText" presStyleLbl="alignAcc1" presStyleIdx="3" presStyleCnt="4">
        <dgm:presLayoutVars>
          <dgm:bulletEnabled val="1"/>
        </dgm:presLayoutVars>
      </dgm:prSet>
      <dgm:spPr/>
      <dgm:t>
        <a:bodyPr/>
        <a:lstStyle/>
        <a:p>
          <a:endParaRPr lang="en-US"/>
        </a:p>
      </dgm:t>
    </dgm:pt>
  </dgm:ptLst>
  <dgm:cxnLst>
    <dgm:cxn modelId="{2883F7D1-95AD-FD41-A05B-7DF8AE004B7A}" type="presOf" srcId="{650CBEF2-720C-3046-8B95-BC6F24BCB4EB}" destId="{87645E74-174F-9B43-ADC3-55BA2F5A5B4E}" srcOrd="0" destOrd="0" presId="urn:microsoft.com/office/officeart/2005/8/layout/chevron2"/>
    <dgm:cxn modelId="{2A3DF822-9216-CB45-B8D1-7D12FB4F0777}" type="presOf" srcId="{DD860B7E-2F88-4A41-9637-D5D9E4887217}" destId="{00C77873-3F9A-F944-A1AB-FC86D307305F}" srcOrd="0" destOrd="0" presId="urn:microsoft.com/office/officeart/2005/8/layout/chevron2"/>
    <dgm:cxn modelId="{DCD7AEDD-147C-5F4A-9D7C-412BC4BBCA35}" srcId="{06969C50-D8E4-7E4E-9813-6F8FB1954E49}" destId="{B1FB2A4C-A520-EF41-9EFE-B37B4141CA01}" srcOrd="1" destOrd="0" parTransId="{AF908C5F-0EFB-1547-925B-E1B0CC3863CB}" sibTransId="{A7876A51-21E1-7142-B653-D3FB76AAA1FC}"/>
    <dgm:cxn modelId="{E9F41BAF-A488-3F44-99C7-AA3090DDB9A7}" srcId="{06969C50-D8E4-7E4E-9813-6F8FB1954E49}" destId="{E2258E3F-BDFB-3043-966F-143454E68B56}" srcOrd="2" destOrd="0" parTransId="{ACF79E0B-639C-E841-92CA-7BF803AF9C7F}" sibTransId="{A9C99286-C586-6F46-95EA-4A1863CB55B7}"/>
    <dgm:cxn modelId="{F27E4A52-4422-1E48-919D-666A8062BE00}" srcId="{06969C50-D8E4-7E4E-9813-6F8FB1954E49}" destId="{08901FF8-5B0E-2349-A811-A09DEBD446D1}" srcOrd="3" destOrd="0" parTransId="{B979CE4D-15D9-EC4F-9217-2402CA20F60B}" sibTransId="{E9F0FEF8-5063-1D45-A144-0D6E3B470BC1}"/>
    <dgm:cxn modelId="{405E459A-375C-2244-BC4F-34A05D364B0F}" srcId="{08901FF8-5B0E-2349-A811-A09DEBD446D1}" destId="{9BD4D696-5B07-F54A-AED4-198DE1325E78}" srcOrd="1" destOrd="0" parTransId="{A5B186BC-9DA6-BF4B-BDBB-C5F4E54EE35B}" sibTransId="{EE166650-9049-1D4F-A591-EEDCBCE2D74F}"/>
    <dgm:cxn modelId="{57C8E10C-CCD6-534D-88D5-8E6F389CF9A3}" type="presOf" srcId="{9BDA2162-63DB-0D4E-8A61-7F1BFF0ED525}" destId="{8B15B795-D99C-7B45-9BDC-4ACF346787E5}" srcOrd="0" destOrd="1" presId="urn:microsoft.com/office/officeart/2005/8/layout/chevron2"/>
    <dgm:cxn modelId="{80A0FACE-72CF-B043-A0A2-3A63B7EB4042}" srcId="{B1FB2A4C-A520-EF41-9EFE-B37B4141CA01}" destId="{36F1E8DC-22EE-B34B-A499-DEFEF1784367}" srcOrd="0" destOrd="0" parTransId="{654E94DF-CF25-4044-99C8-A0FED9FBB3E1}" sibTransId="{5058DAFD-9201-2644-9FF1-BAE184C4E8D6}"/>
    <dgm:cxn modelId="{757894A5-2569-7749-904D-D85D3BA20A44}" type="presOf" srcId="{36F1E8DC-22EE-B34B-A499-DEFEF1784367}" destId="{1E3F3849-3AC0-674D-84B6-7FBB79F77687}" srcOrd="0" destOrd="0" presId="urn:microsoft.com/office/officeart/2005/8/layout/chevron2"/>
    <dgm:cxn modelId="{2C52EA4D-758A-B641-85EA-759DE5C646E6}" type="presOf" srcId="{08901FF8-5B0E-2349-A811-A09DEBD446D1}" destId="{1057E9DC-43D2-BA45-B067-7FC5457E0319}" srcOrd="0" destOrd="0" presId="urn:microsoft.com/office/officeart/2005/8/layout/chevron2"/>
    <dgm:cxn modelId="{F672A0AB-4C41-AF41-8F3B-C8FB66C41296}" type="presOf" srcId="{83FD8FCA-155B-F041-91D3-14FD427C9341}" destId="{9337A021-7602-B24E-925E-03416201CD02}" srcOrd="0" destOrd="0" presId="urn:microsoft.com/office/officeart/2005/8/layout/chevron2"/>
    <dgm:cxn modelId="{0D6405CB-EE5F-794A-BFFD-9A50CFAE906F}" srcId="{DD860B7E-2F88-4A41-9637-D5D9E4887217}" destId="{650CBEF2-720C-3046-8B95-BC6F24BCB4EB}" srcOrd="0" destOrd="0" parTransId="{1F90B542-D24D-834A-930B-450F99FB9C5D}" sibTransId="{B3E3CBE1-4DBA-A943-BF2D-AE284D043C68}"/>
    <dgm:cxn modelId="{9666A94B-407D-A149-A4F8-B2B629B5E7AA}" srcId="{06969C50-D8E4-7E4E-9813-6F8FB1954E49}" destId="{DD860B7E-2F88-4A41-9637-D5D9E4887217}" srcOrd="0" destOrd="0" parTransId="{4350C830-9C23-014D-84F8-F70F634BCA17}" sibTransId="{8C36F605-9C63-4240-9C40-7D33C7A76E01}"/>
    <dgm:cxn modelId="{2087EB7B-FFFF-6E40-A76C-37813A165E51}" srcId="{08901FF8-5B0E-2349-A811-A09DEBD446D1}" destId="{83FD8FCA-155B-F041-91D3-14FD427C9341}" srcOrd="0" destOrd="0" parTransId="{176EE791-F273-4142-983A-C1D245736CF4}" sibTransId="{629FBE11-496E-9D41-B14D-6538ACCE400B}"/>
    <dgm:cxn modelId="{51B478C0-37B5-F745-919A-6BF67D94F3F2}" type="presOf" srcId="{06969C50-D8E4-7E4E-9813-6F8FB1954E49}" destId="{7A2C4B9F-301D-BA49-91FD-1BC695177DC3}" srcOrd="0" destOrd="0" presId="urn:microsoft.com/office/officeart/2005/8/layout/chevron2"/>
    <dgm:cxn modelId="{B0B06CD7-20DE-0049-A9C3-5D00AD57A48C}" type="presOf" srcId="{91808ECB-879D-5141-B571-4A27841F6EE3}" destId="{87645E74-174F-9B43-ADC3-55BA2F5A5B4E}" srcOrd="0" destOrd="1" presId="urn:microsoft.com/office/officeart/2005/8/layout/chevron2"/>
    <dgm:cxn modelId="{B665C93D-7882-C14F-AD27-559EE3FCA833}" type="presOf" srcId="{E2258E3F-BDFB-3043-966F-143454E68B56}" destId="{6FF8D924-846A-4348-B8AA-03D758316111}" srcOrd="0" destOrd="0" presId="urn:microsoft.com/office/officeart/2005/8/layout/chevron2"/>
    <dgm:cxn modelId="{441AED7B-E0F0-614A-B1E3-55E41E8AF021}" type="presOf" srcId="{B1FB2A4C-A520-EF41-9EFE-B37B4141CA01}" destId="{07314F4B-EA02-6F44-9CF7-47E3B66E5FAF}" srcOrd="0" destOrd="0" presId="urn:microsoft.com/office/officeart/2005/8/layout/chevron2"/>
    <dgm:cxn modelId="{C56E8E9D-76B7-2643-B0B7-D1249FD887DF}" type="presOf" srcId="{9BD4D696-5B07-F54A-AED4-198DE1325E78}" destId="{9337A021-7602-B24E-925E-03416201CD02}" srcOrd="0" destOrd="1" presId="urn:microsoft.com/office/officeart/2005/8/layout/chevron2"/>
    <dgm:cxn modelId="{62440AD8-A216-9B4C-90E8-61FCB1431555}" type="presOf" srcId="{D6E035E5-DCF4-6A45-9F13-6DFC137E9A17}" destId="{8B15B795-D99C-7B45-9BDC-4ACF346787E5}" srcOrd="0" destOrd="0" presId="urn:microsoft.com/office/officeart/2005/8/layout/chevron2"/>
    <dgm:cxn modelId="{EBD5250D-98A1-C241-8637-5A55E4CBC25C}" srcId="{E2258E3F-BDFB-3043-966F-143454E68B56}" destId="{D6E035E5-DCF4-6A45-9F13-6DFC137E9A17}" srcOrd="0" destOrd="0" parTransId="{8407CE95-970D-4641-9AFC-2D42426D35AF}" sibTransId="{74FC9226-CE58-1449-8341-0C2C0DA0B802}"/>
    <dgm:cxn modelId="{3EF4B27A-D684-2E42-88AF-A8C47393EA61}" type="presOf" srcId="{6F51C1B1-7C68-7348-BCFC-17332B1E5624}" destId="{1E3F3849-3AC0-674D-84B6-7FBB79F77687}" srcOrd="0" destOrd="1" presId="urn:microsoft.com/office/officeart/2005/8/layout/chevron2"/>
    <dgm:cxn modelId="{FC84BDB3-23B8-4A4F-B9A2-130165FC1579}" srcId="{B1FB2A4C-A520-EF41-9EFE-B37B4141CA01}" destId="{6F51C1B1-7C68-7348-BCFC-17332B1E5624}" srcOrd="1" destOrd="0" parTransId="{7636BDF0-3A94-7E43-BE80-AE2A10647705}" sibTransId="{77C37910-82A2-0940-B364-BAA4291D1D00}"/>
    <dgm:cxn modelId="{E2993962-542E-7F44-B08F-CD3F83950C74}" srcId="{E2258E3F-BDFB-3043-966F-143454E68B56}" destId="{9BDA2162-63DB-0D4E-8A61-7F1BFF0ED525}" srcOrd="1" destOrd="0" parTransId="{B5B12F7E-C67D-444A-AE35-539154A383AC}" sibTransId="{C136E398-C223-054E-8A1E-9A68EC4F106B}"/>
    <dgm:cxn modelId="{43B13D79-D8D5-2348-B3B8-B0BF4DB8BA81}" srcId="{DD860B7E-2F88-4A41-9637-D5D9E4887217}" destId="{91808ECB-879D-5141-B571-4A27841F6EE3}" srcOrd="1" destOrd="0" parTransId="{4647FF35-39B2-D34B-A601-3C67F3C99410}" sibTransId="{4554ED4F-B178-0F41-86EC-70E50F8CD1B2}"/>
    <dgm:cxn modelId="{854687FF-8BB4-F644-96DA-E2D674E9D67C}" type="presParOf" srcId="{7A2C4B9F-301D-BA49-91FD-1BC695177DC3}" destId="{5664CB87-4AEA-B94C-85BD-AEA1185A388D}" srcOrd="0" destOrd="0" presId="urn:microsoft.com/office/officeart/2005/8/layout/chevron2"/>
    <dgm:cxn modelId="{4E7A5712-8A86-5B4E-AE70-BA064F703C4F}" type="presParOf" srcId="{5664CB87-4AEA-B94C-85BD-AEA1185A388D}" destId="{00C77873-3F9A-F944-A1AB-FC86D307305F}" srcOrd="0" destOrd="0" presId="urn:microsoft.com/office/officeart/2005/8/layout/chevron2"/>
    <dgm:cxn modelId="{D0AB62B4-9573-3F49-9464-99B326991085}" type="presParOf" srcId="{5664CB87-4AEA-B94C-85BD-AEA1185A388D}" destId="{87645E74-174F-9B43-ADC3-55BA2F5A5B4E}" srcOrd="1" destOrd="0" presId="urn:microsoft.com/office/officeart/2005/8/layout/chevron2"/>
    <dgm:cxn modelId="{EF9C2DF3-8406-F743-8064-7E866678137B}" type="presParOf" srcId="{7A2C4B9F-301D-BA49-91FD-1BC695177DC3}" destId="{746D07A2-6953-3848-9374-77713D4FC84D}" srcOrd="1" destOrd="0" presId="urn:microsoft.com/office/officeart/2005/8/layout/chevron2"/>
    <dgm:cxn modelId="{749BDE2C-B4B0-C242-BCB8-35A6E27BEF1C}" type="presParOf" srcId="{7A2C4B9F-301D-BA49-91FD-1BC695177DC3}" destId="{F84FD785-D74D-EC42-8E24-6C76A1D10D52}" srcOrd="2" destOrd="0" presId="urn:microsoft.com/office/officeart/2005/8/layout/chevron2"/>
    <dgm:cxn modelId="{A6E82FDF-0B0D-BF48-A579-D4B977424B0B}" type="presParOf" srcId="{F84FD785-D74D-EC42-8E24-6C76A1D10D52}" destId="{07314F4B-EA02-6F44-9CF7-47E3B66E5FAF}" srcOrd="0" destOrd="0" presId="urn:microsoft.com/office/officeart/2005/8/layout/chevron2"/>
    <dgm:cxn modelId="{6712A7B9-29EE-3248-9243-7758E9C34497}" type="presParOf" srcId="{F84FD785-D74D-EC42-8E24-6C76A1D10D52}" destId="{1E3F3849-3AC0-674D-84B6-7FBB79F77687}" srcOrd="1" destOrd="0" presId="urn:microsoft.com/office/officeart/2005/8/layout/chevron2"/>
    <dgm:cxn modelId="{71E80317-C292-7847-AD65-BCCF1736C716}" type="presParOf" srcId="{7A2C4B9F-301D-BA49-91FD-1BC695177DC3}" destId="{223C22AA-310D-6449-9E4B-E5D433E27EF3}" srcOrd="3" destOrd="0" presId="urn:microsoft.com/office/officeart/2005/8/layout/chevron2"/>
    <dgm:cxn modelId="{AEBA9A0D-D4F9-D247-AE35-73D5BB365337}" type="presParOf" srcId="{7A2C4B9F-301D-BA49-91FD-1BC695177DC3}" destId="{C2949E47-55F4-A14C-AF6D-8B4E90547E64}" srcOrd="4" destOrd="0" presId="urn:microsoft.com/office/officeart/2005/8/layout/chevron2"/>
    <dgm:cxn modelId="{E4F4AC27-5A1A-B142-AC25-327EE3693584}" type="presParOf" srcId="{C2949E47-55F4-A14C-AF6D-8B4E90547E64}" destId="{6FF8D924-846A-4348-B8AA-03D758316111}" srcOrd="0" destOrd="0" presId="urn:microsoft.com/office/officeart/2005/8/layout/chevron2"/>
    <dgm:cxn modelId="{D46EE378-E6BE-4043-BE44-C493AE9B543A}" type="presParOf" srcId="{C2949E47-55F4-A14C-AF6D-8B4E90547E64}" destId="{8B15B795-D99C-7B45-9BDC-4ACF346787E5}" srcOrd="1" destOrd="0" presId="urn:microsoft.com/office/officeart/2005/8/layout/chevron2"/>
    <dgm:cxn modelId="{2430438E-DCCB-5E48-8F00-2D3555BC2198}" type="presParOf" srcId="{7A2C4B9F-301D-BA49-91FD-1BC695177DC3}" destId="{C0D26C60-D537-5240-8532-EF236ABA3037}" srcOrd="5" destOrd="0" presId="urn:microsoft.com/office/officeart/2005/8/layout/chevron2"/>
    <dgm:cxn modelId="{33CF9B07-0137-A745-8BC9-DC0654EBDB7C}" type="presParOf" srcId="{7A2C4B9F-301D-BA49-91FD-1BC695177DC3}" destId="{2799995A-90F0-5646-B96C-56CDF7156633}" srcOrd="6" destOrd="0" presId="urn:microsoft.com/office/officeart/2005/8/layout/chevron2"/>
    <dgm:cxn modelId="{118FDC14-309C-3245-AAD2-9FA4749A07E6}" type="presParOf" srcId="{2799995A-90F0-5646-B96C-56CDF7156633}" destId="{1057E9DC-43D2-BA45-B067-7FC5457E0319}" srcOrd="0" destOrd="0" presId="urn:microsoft.com/office/officeart/2005/8/layout/chevron2"/>
    <dgm:cxn modelId="{230D8D71-B515-D041-8857-1AB38085E93F}" type="presParOf" srcId="{2799995A-90F0-5646-B96C-56CDF7156633}" destId="{9337A021-7602-B24E-925E-03416201CD0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DD206-49A0-1244-B218-1B8EFBA1B482}" type="doc">
      <dgm:prSet loTypeId="urn:microsoft.com/office/officeart/2005/8/layout/chevron2" loCatId="" qsTypeId="urn:microsoft.com/office/officeart/2005/8/quickstyle/simple4" qsCatId="simple" csTypeId="urn:microsoft.com/office/officeart/2005/8/colors/accent2_2" csCatId="accent2" phldr="1"/>
      <dgm:spPr/>
      <dgm:t>
        <a:bodyPr/>
        <a:lstStyle/>
        <a:p>
          <a:endParaRPr lang="en-US"/>
        </a:p>
      </dgm:t>
    </dgm:pt>
    <dgm:pt modelId="{78094A37-FB9E-C14C-BA64-83544579091B}">
      <dgm:prSet phldrT="[Text]"/>
      <dgm:spPr/>
      <dgm:t>
        <a:bodyPr/>
        <a:lstStyle/>
        <a:p>
          <a:r>
            <a:rPr lang="en-US"/>
            <a:t>Data Tracker</a:t>
          </a:r>
        </a:p>
      </dgm:t>
    </dgm:pt>
    <dgm:pt modelId="{B0B287B4-673F-4E4A-B1B1-28431207B968}" type="parTrans" cxnId="{29C2D5FE-1A44-A846-A1A9-AAA3FBAA433F}">
      <dgm:prSet/>
      <dgm:spPr/>
      <dgm:t>
        <a:bodyPr/>
        <a:lstStyle/>
        <a:p>
          <a:endParaRPr lang="en-US"/>
        </a:p>
      </dgm:t>
    </dgm:pt>
    <dgm:pt modelId="{F8952025-D239-9941-A2B1-1EB610047052}" type="sibTrans" cxnId="{29C2D5FE-1A44-A846-A1A9-AAA3FBAA433F}">
      <dgm:prSet/>
      <dgm:spPr/>
      <dgm:t>
        <a:bodyPr/>
        <a:lstStyle/>
        <a:p>
          <a:endParaRPr lang="en-US"/>
        </a:p>
      </dgm:t>
    </dgm:pt>
    <dgm:pt modelId="{2DB17A37-2ED3-6D42-B026-57E658A79B4D}">
      <dgm:prSet phldrT="[Text]"/>
      <dgm:spPr/>
      <dgm:t>
        <a:bodyPr/>
        <a:lstStyle/>
        <a:p>
          <a:r>
            <a:rPr lang="en-US"/>
            <a:t>Drop Off</a:t>
          </a:r>
        </a:p>
      </dgm:t>
    </dgm:pt>
    <dgm:pt modelId="{A408C712-4270-1D45-9D04-7177606AB883}" type="parTrans" cxnId="{85B4DF16-1E9A-9A41-B6D8-6E62B134CC7D}">
      <dgm:prSet/>
      <dgm:spPr/>
      <dgm:t>
        <a:bodyPr/>
        <a:lstStyle/>
        <a:p>
          <a:endParaRPr lang="en-US"/>
        </a:p>
      </dgm:t>
    </dgm:pt>
    <dgm:pt modelId="{804A8380-BFEB-2148-A498-D3BDEB8E2FFE}" type="sibTrans" cxnId="{85B4DF16-1E9A-9A41-B6D8-6E62B134CC7D}">
      <dgm:prSet/>
      <dgm:spPr/>
      <dgm:t>
        <a:bodyPr/>
        <a:lstStyle/>
        <a:p>
          <a:endParaRPr lang="en-US"/>
        </a:p>
      </dgm:t>
    </dgm:pt>
    <dgm:pt modelId="{5CA80CDD-355A-B54E-8C34-6FA74D0A2CBE}">
      <dgm:prSet phldrT="[Text]"/>
      <dgm:spPr/>
      <dgm:t>
        <a:bodyPr/>
        <a:lstStyle/>
        <a:p>
          <a:r>
            <a:rPr lang="en-US"/>
            <a:t>Drop Off the Fruit Stand Sheet and any money collected</a:t>
          </a:r>
        </a:p>
      </dgm:t>
    </dgm:pt>
    <dgm:pt modelId="{9444D30A-6A32-7C46-9CDA-F7DC6B7AA772}" type="parTrans" cxnId="{7960ED59-191B-1645-88C0-015AFE111B8B}">
      <dgm:prSet/>
      <dgm:spPr/>
      <dgm:t>
        <a:bodyPr/>
        <a:lstStyle/>
        <a:p>
          <a:endParaRPr lang="en-US"/>
        </a:p>
      </dgm:t>
    </dgm:pt>
    <dgm:pt modelId="{38A74B11-DD15-414B-B55A-4DDC12FEB141}" type="sibTrans" cxnId="{7960ED59-191B-1645-88C0-015AFE111B8B}">
      <dgm:prSet/>
      <dgm:spPr/>
      <dgm:t>
        <a:bodyPr/>
        <a:lstStyle/>
        <a:p>
          <a:endParaRPr lang="en-US"/>
        </a:p>
      </dgm:t>
    </dgm:pt>
    <dgm:pt modelId="{A8B103CD-DB7D-6544-BEFB-F7A4F2E99973}">
      <dgm:prSet phldrT="[Text]"/>
      <dgm:spPr/>
      <dgm:t>
        <a:bodyPr/>
        <a:lstStyle/>
        <a:p>
          <a:r>
            <a:rPr lang="en-US"/>
            <a:t>Reflection</a:t>
          </a:r>
        </a:p>
      </dgm:t>
    </dgm:pt>
    <dgm:pt modelId="{C18E2950-83E4-204B-8278-60242EE06EA6}" type="parTrans" cxnId="{2B2CEF43-895A-5A41-82A6-D77990B7334F}">
      <dgm:prSet/>
      <dgm:spPr/>
      <dgm:t>
        <a:bodyPr/>
        <a:lstStyle/>
        <a:p>
          <a:endParaRPr lang="en-US"/>
        </a:p>
      </dgm:t>
    </dgm:pt>
    <dgm:pt modelId="{ADEED6F0-23D5-8B4C-834B-0A212B645BF9}" type="sibTrans" cxnId="{2B2CEF43-895A-5A41-82A6-D77990B7334F}">
      <dgm:prSet/>
      <dgm:spPr/>
      <dgm:t>
        <a:bodyPr/>
        <a:lstStyle/>
        <a:p>
          <a:endParaRPr lang="en-US"/>
        </a:p>
      </dgm:t>
    </dgm:pt>
    <dgm:pt modelId="{23B25AC8-84D0-7341-BFC4-7B510736FE1A}">
      <dgm:prSet phldrT="[Text]"/>
      <dgm:spPr/>
      <dgm:t>
        <a:bodyPr/>
        <a:lstStyle/>
        <a:p>
          <a:r>
            <a:rPr lang="en-US" dirty="0"/>
            <a:t>Fill out the Reflection form, indicating what went well and what could be improved, based on the Fruit Stand session you conducted.</a:t>
          </a:r>
        </a:p>
      </dgm:t>
    </dgm:pt>
    <dgm:pt modelId="{3A3F1EF9-2C83-F843-9B57-47ADF0FD549D}" type="parTrans" cxnId="{B4A82724-DC60-9C44-8C55-B19CB01D4FB5}">
      <dgm:prSet/>
      <dgm:spPr/>
      <dgm:t>
        <a:bodyPr/>
        <a:lstStyle/>
        <a:p>
          <a:endParaRPr lang="en-US"/>
        </a:p>
      </dgm:t>
    </dgm:pt>
    <dgm:pt modelId="{4EBD95FF-C4B7-1746-BCE4-D9026449AD2F}" type="sibTrans" cxnId="{B4A82724-DC60-9C44-8C55-B19CB01D4FB5}">
      <dgm:prSet/>
      <dgm:spPr/>
      <dgm:t>
        <a:bodyPr/>
        <a:lstStyle/>
        <a:p>
          <a:endParaRPr lang="en-US"/>
        </a:p>
      </dgm:t>
    </dgm:pt>
    <dgm:pt modelId="{C62FAFCD-A903-124E-A4FA-824C00F26303}">
      <dgm:prSet phldrT="[Text]"/>
      <dgm:spPr/>
      <dgm:t>
        <a:bodyPr/>
        <a:lstStyle/>
        <a:p>
          <a:r>
            <a:rPr lang="en-US" dirty="0"/>
            <a:t>One student from each </a:t>
          </a:r>
          <a:r>
            <a:rPr lang="en-US" dirty="0" smtClean="0"/>
            <a:t>team (</a:t>
          </a:r>
          <a:r>
            <a:rPr lang="en-US" b="1" dirty="0" smtClean="0"/>
            <a:t>The Banker</a:t>
          </a:r>
          <a:r>
            <a:rPr lang="en-US" dirty="0" smtClean="0"/>
            <a:t>) </a:t>
          </a:r>
          <a:r>
            <a:rPr lang="en-US" dirty="0"/>
            <a:t>fills out the Data </a:t>
          </a:r>
          <a:r>
            <a:rPr lang="en-US" dirty="0" smtClean="0"/>
            <a:t>Tracker (link found after reflection form), </a:t>
          </a:r>
          <a:r>
            <a:rPr lang="en-US" dirty="0"/>
            <a:t>indicating how much was sold and the amount of money collected</a:t>
          </a:r>
        </a:p>
      </dgm:t>
    </dgm:pt>
    <dgm:pt modelId="{494BFA1D-9DA0-264C-81B8-5B04E35DB3B5}" type="sibTrans" cxnId="{9EC0DB99-69F9-5A4D-9C4F-DBA982FED681}">
      <dgm:prSet/>
      <dgm:spPr/>
      <dgm:t>
        <a:bodyPr/>
        <a:lstStyle/>
        <a:p>
          <a:endParaRPr lang="en-US"/>
        </a:p>
      </dgm:t>
    </dgm:pt>
    <dgm:pt modelId="{CEF17426-54BC-3A4C-98FD-C981C695EE92}" type="parTrans" cxnId="{9EC0DB99-69F9-5A4D-9C4F-DBA982FED681}">
      <dgm:prSet/>
      <dgm:spPr/>
      <dgm:t>
        <a:bodyPr/>
        <a:lstStyle/>
        <a:p>
          <a:endParaRPr lang="en-US"/>
        </a:p>
      </dgm:t>
    </dgm:pt>
    <dgm:pt modelId="{16EF6433-63D6-6E4A-9ECC-D6B6A2D24E74}">
      <dgm:prSet phldrT="[Text]"/>
      <dgm:spPr/>
      <dgm:t>
        <a:bodyPr/>
        <a:lstStyle/>
        <a:p>
          <a:r>
            <a:rPr lang="en-US"/>
            <a:t>Location: UNI Office</a:t>
          </a:r>
        </a:p>
      </dgm:t>
    </dgm:pt>
    <dgm:pt modelId="{2124A25B-7F14-E244-88FF-6DE01BAED460}" type="parTrans" cxnId="{9BEDEC9D-6981-2E4A-A4D2-294484CA6D05}">
      <dgm:prSet/>
      <dgm:spPr/>
      <dgm:t>
        <a:bodyPr/>
        <a:lstStyle/>
        <a:p>
          <a:endParaRPr lang="en-US"/>
        </a:p>
      </dgm:t>
    </dgm:pt>
    <dgm:pt modelId="{11E3DDA0-59F0-664D-80AD-B3D5E4BF1C5D}" type="sibTrans" cxnId="{9BEDEC9D-6981-2E4A-A4D2-294484CA6D05}">
      <dgm:prSet/>
      <dgm:spPr/>
      <dgm:t>
        <a:bodyPr/>
        <a:lstStyle/>
        <a:p>
          <a:endParaRPr lang="en-US"/>
        </a:p>
      </dgm:t>
    </dgm:pt>
    <dgm:pt modelId="{B1D14832-C187-3646-BAAC-BE21C244942C}">
      <dgm:prSet phldrT="[Text]"/>
      <dgm:spPr/>
      <dgm:t>
        <a:bodyPr/>
        <a:lstStyle/>
        <a:p>
          <a:r>
            <a:rPr lang="en-US" dirty="0"/>
            <a:t>Location: Online</a:t>
          </a:r>
        </a:p>
      </dgm:t>
    </dgm:pt>
    <dgm:pt modelId="{D81EBBB4-C128-3541-815C-9735B9D7AB41}" type="parTrans" cxnId="{BA1B9EA2-211E-3346-A5F9-CADC218B86F8}">
      <dgm:prSet/>
      <dgm:spPr/>
      <dgm:t>
        <a:bodyPr/>
        <a:lstStyle/>
        <a:p>
          <a:endParaRPr lang="en-US"/>
        </a:p>
      </dgm:t>
    </dgm:pt>
    <dgm:pt modelId="{2AB2FBBD-DBB4-714A-9406-4B37EAFC651A}" type="sibTrans" cxnId="{BA1B9EA2-211E-3346-A5F9-CADC218B86F8}">
      <dgm:prSet/>
      <dgm:spPr/>
      <dgm:t>
        <a:bodyPr/>
        <a:lstStyle/>
        <a:p>
          <a:endParaRPr lang="en-US"/>
        </a:p>
      </dgm:t>
    </dgm:pt>
    <dgm:pt modelId="{904EFFF0-9FC0-0541-B97C-1F823F33E68A}">
      <dgm:prSet phldrT="[Text]"/>
      <dgm:spPr/>
      <dgm:t>
        <a:bodyPr/>
        <a:lstStyle/>
        <a:p>
          <a:r>
            <a:rPr lang="en-US"/>
            <a:t>Location: Online</a:t>
          </a:r>
        </a:p>
      </dgm:t>
    </dgm:pt>
    <dgm:pt modelId="{83C3DCEC-0E4E-2A41-931F-09DF4D2763AF}" type="parTrans" cxnId="{AF728EFF-254D-A24C-87EE-3E1B7F7C314F}">
      <dgm:prSet/>
      <dgm:spPr/>
      <dgm:t>
        <a:bodyPr/>
        <a:lstStyle/>
        <a:p>
          <a:endParaRPr lang="en-US"/>
        </a:p>
      </dgm:t>
    </dgm:pt>
    <dgm:pt modelId="{D54EBC9B-F55C-7248-B988-2FD17C49E4AC}" type="sibTrans" cxnId="{AF728EFF-254D-A24C-87EE-3E1B7F7C314F}">
      <dgm:prSet/>
      <dgm:spPr/>
      <dgm:t>
        <a:bodyPr/>
        <a:lstStyle/>
        <a:p>
          <a:endParaRPr lang="en-US"/>
        </a:p>
      </dgm:t>
    </dgm:pt>
    <dgm:pt modelId="{E41D2616-AFC8-C541-964A-A2EC1FFACD29}" type="pres">
      <dgm:prSet presAssocID="{643DD206-49A0-1244-B218-1B8EFBA1B482}" presName="linearFlow" presStyleCnt="0">
        <dgm:presLayoutVars>
          <dgm:dir/>
          <dgm:animLvl val="lvl"/>
          <dgm:resizeHandles val="exact"/>
        </dgm:presLayoutVars>
      </dgm:prSet>
      <dgm:spPr/>
      <dgm:t>
        <a:bodyPr/>
        <a:lstStyle/>
        <a:p>
          <a:endParaRPr lang="en-US"/>
        </a:p>
      </dgm:t>
    </dgm:pt>
    <dgm:pt modelId="{978CF14E-5D83-1E48-8C30-E9A66C052F8E}" type="pres">
      <dgm:prSet presAssocID="{78094A37-FB9E-C14C-BA64-83544579091B}" presName="composite" presStyleCnt="0"/>
      <dgm:spPr/>
    </dgm:pt>
    <dgm:pt modelId="{026ABDA9-C895-2B48-8339-ECCB60AF492B}" type="pres">
      <dgm:prSet presAssocID="{78094A37-FB9E-C14C-BA64-83544579091B}" presName="parentText" presStyleLbl="alignNode1" presStyleIdx="0" presStyleCnt="3">
        <dgm:presLayoutVars>
          <dgm:chMax val="1"/>
          <dgm:bulletEnabled val="1"/>
        </dgm:presLayoutVars>
      </dgm:prSet>
      <dgm:spPr/>
      <dgm:t>
        <a:bodyPr/>
        <a:lstStyle/>
        <a:p>
          <a:endParaRPr lang="en-US"/>
        </a:p>
      </dgm:t>
    </dgm:pt>
    <dgm:pt modelId="{7B16B1AB-539A-5B4A-8A1A-E1C4345FFABA}" type="pres">
      <dgm:prSet presAssocID="{78094A37-FB9E-C14C-BA64-83544579091B}" presName="descendantText" presStyleLbl="alignAcc1" presStyleIdx="0" presStyleCnt="3">
        <dgm:presLayoutVars>
          <dgm:bulletEnabled val="1"/>
        </dgm:presLayoutVars>
      </dgm:prSet>
      <dgm:spPr/>
      <dgm:t>
        <a:bodyPr/>
        <a:lstStyle/>
        <a:p>
          <a:endParaRPr lang="en-US"/>
        </a:p>
      </dgm:t>
    </dgm:pt>
    <dgm:pt modelId="{B9A342EA-475A-D148-859D-229E1EE486BC}" type="pres">
      <dgm:prSet presAssocID="{F8952025-D239-9941-A2B1-1EB610047052}" presName="sp" presStyleCnt="0"/>
      <dgm:spPr/>
    </dgm:pt>
    <dgm:pt modelId="{311CE733-CD34-CC43-B6C7-125984B0FF8E}" type="pres">
      <dgm:prSet presAssocID="{2DB17A37-2ED3-6D42-B026-57E658A79B4D}" presName="composite" presStyleCnt="0"/>
      <dgm:spPr/>
    </dgm:pt>
    <dgm:pt modelId="{F729A53B-9CCA-754A-AAB7-CD133E364C13}" type="pres">
      <dgm:prSet presAssocID="{2DB17A37-2ED3-6D42-B026-57E658A79B4D}" presName="parentText" presStyleLbl="alignNode1" presStyleIdx="1" presStyleCnt="3">
        <dgm:presLayoutVars>
          <dgm:chMax val="1"/>
          <dgm:bulletEnabled val="1"/>
        </dgm:presLayoutVars>
      </dgm:prSet>
      <dgm:spPr/>
      <dgm:t>
        <a:bodyPr/>
        <a:lstStyle/>
        <a:p>
          <a:endParaRPr lang="en-US"/>
        </a:p>
      </dgm:t>
    </dgm:pt>
    <dgm:pt modelId="{FDEC17B8-0F24-D24F-94B5-DD45AC7ED175}" type="pres">
      <dgm:prSet presAssocID="{2DB17A37-2ED3-6D42-B026-57E658A79B4D}" presName="descendantText" presStyleLbl="alignAcc1" presStyleIdx="1" presStyleCnt="3">
        <dgm:presLayoutVars>
          <dgm:bulletEnabled val="1"/>
        </dgm:presLayoutVars>
      </dgm:prSet>
      <dgm:spPr/>
      <dgm:t>
        <a:bodyPr/>
        <a:lstStyle/>
        <a:p>
          <a:endParaRPr lang="en-US"/>
        </a:p>
      </dgm:t>
    </dgm:pt>
    <dgm:pt modelId="{8902D103-DD8D-7740-880A-C0B4E2BBD7A1}" type="pres">
      <dgm:prSet presAssocID="{804A8380-BFEB-2148-A498-D3BDEB8E2FFE}" presName="sp" presStyleCnt="0"/>
      <dgm:spPr/>
    </dgm:pt>
    <dgm:pt modelId="{B24E2104-AFC2-8748-A50B-DEF66FDCBA49}" type="pres">
      <dgm:prSet presAssocID="{A8B103CD-DB7D-6544-BEFB-F7A4F2E99973}" presName="composite" presStyleCnt="0"/>
      <dgm:spPr/>
    </dgm:pt>
    <dgm:pt modelId="{FA75A418-F8B8-5544-81B5-14E039878E16}" type="pres">
      <dgm:prSet presAssocID="{A8B103CD-DB7D-6544-BEFB-F7A4F2E99973}" presName="parentText" presStyleLbl="alignNode1" presStyleIdx="2" presStyleCnt="3">
        <dgm:presLayoutVars>
          <dgm:chMax val="1"/>
          <dgm:bulletEnabled val="1"/>
        </dgm:presLayoutVars>
      </dgm:prSet>
      <dgm:spPr/>
      <dgm:t>
        <a:bodyPr/>
        <a:lstStyle/>
        <a:p>
          <a:endParaRPr lang="en-US"/>
        </a:p>
      </dgm:t>
    </dgm:pt>
    <dgm:pt modelId="{F6E6816F-8B4E-B744-840B-5E2E934A0364}" type="pres">
      <dgm:prSet presAssocID="{A8B103CD-DB7D-6544-BEFB-F7A4F2E99973}" presName="descendantText" presStyleLbl="alignAcc1" presStyleIdx="2" presStyleCnt="3">
        <dgm:presLayoutVars>
          <dgm:bulletEnabled val="1"/>
        </dgm:presLayoutVars>
      </dgm:prSet>
      <dgm:spPr/>
      <dgm:t>
        <a:bodyPr/>
        <a:lstStyle/>
        <a:p>
          <a:endParaRPr lang="en-US"/>
        </a:p>
      </dgm:t>
    </dgm:pt>
  </dgm:ptLst>
  <dgm:cxnLst>
    <dgm:cxn modelId="{85B4DF16-1E9A-9A41-B6D8-6E62B134CC7D}" srcId="{643DD206-49A0-1244-B218-1B8EFBA1B482}" destId="{2DB17A37-2ED3-6D42-B026-57E658A79B4D}" srcOrd="1" destOrd="0" parTransId="{A408C712-4270-1D45-9D04-7177606AB883}" sibTransId="{804A8380-BFEB-2148-A498-D3BDEB8E2FFE}"/>
    <dgm:cxn modelId="{B4A82724-DC60-9C44-8C55-B19CB01D4FB5}" srcId="{A8B103CD-DB7D-6544-BEFB-F7A4F2E99973}" destId="{23B25AC8-84D0-7341-BFC4-7B510736FE1A}" srcOrd="0" destOrd="0" parTransId="{3A3F1EF9-2C83-F843-9B57-47ADF0FD549D}" sibTransId="{4EBD95FF-C4B7-1746-BCE4-D9026449AD2F}"/>
    <dgm:cxn modelId="{984D5FF7-017D-0346-B204-F57E31B171EF}" type="presOf" srcId="{B1D14832-C187-3646-BAAC-BE21C244942C}" destId="{7B16B1AB-539A-5B4A-8A1A-E1C4345FFABA}" srcOrd="0" destOrd="1" presId="urn:microsoft.com/office/officeart/2005/8/layout/chevron2"/>
    <dgm:cxn modelId="{7346965A-84F4-A04C-800B-117C4C9ED859}" type="presOf" srcId="{78094A37-FB9E-C14C-BA64-83544579091B}" destId="{026ABDA9-C895-2B48-8339-ECCB60AF492B}" srcOrd="0" destOrd="0" presId="urn:microsoft.com/office/officeart/2005/8/layout/chevron2"/>
    <dgm:cxn modelId="{0D638117-B7DB-1E4E-87C8-986182E90F0E}" type="presOf" srcId="{904EFFF0-9FC0-0541-B97C-1F823F33E68A}" destId="{F6E6816F-8B4E-B744-840B-5E2E934A0364}" srcOrd="0" destOrd="1" presId="urn:microsoft.com/office/officeart/2005/8/layout/chevron2"/>
    <dgm:cxn modelId="{BA1B9EA2-211E-3346-A5F9-CADC218B86F8}" srcId="{78094A37-FB9E-C14C-BA64-83544579091B}" destId="{B1D14832-C187-3646-BAAC-BE21C244942C}" srcOrd="1" destOrd="0" parTransId="{D81EBBB4-C128-3541-815C-9735B9D7AB41}" sibTransId="{2AB2FBBD-DBB4-714A-9406-4B37EAFC651A}"/>
    <dgm:cxn modelId="{AF728EFF-254D-A24C-87EE-3E1B7F7C314F}" srcId="{A8B103CD-DB7D-6544-BEFB-F7A4F2E99973}" destId="{904EFFF0-9FC0-0541-B97C-1F823F33E68A}" srcOrd="1" destOrd="0" parTransId="{83C3DCEC-0E4E-2A41-931F-09DF4D2763AF}" sibTransId="{D54EBC9B-F55C-7248-B988-2FD17C49E4AC}"/>
    <dgm:cxn modelId="{7747D09B-6011-6D45-9DBB-B976AE6D1189}" type="presOf" srcId="{5CA80CDD-355A-B54E-8C34-6FA74D0A2CBE}" destId="{FDEC17B8-0F24-D24F-94B5-DD45AC7ED175}" srcOrd="0" destOrd="0" presId="urn:microsoft.com/office/officeart/2005/8/layout/chevron2"/>
    <dgm:cxn modelId="{29C2D5FE-1A44-A846-A1A9-AAA3FBAA433F}" srcId="{643DD206-49A0-1244-B218-1B8EFBA1B482}" destId="{78094A37-FB9E-C14C-BA64-83544579091B}" srcOrd="0" destOrd="0" parTransId="{B0B287B4-673F-4E4A-B1B1-28431207B968}" sibTransId="{F8952025-D239-9941-A2B1-1EB610047052}"/>
    <dgm:cxn modelId="{4F2275BF-EADA-104E-B815-78BB5EF35E67}" type="presOf" srcId="{16EF6433-63D6-6E4A-9ECC-D6B6A2D24E74}" destId="{FDEC17B8-0F24-D24F-94B5-DD45AC7ED175}" srcOrd="0" destOrd="1" presId="urn:microsoft.com/office/officeart/2005/8/layout/chevron2"/>
    <dgm:cxn modelId="{7960ED59-191B-1645-88C0-015AFE111B8B}" srcId="{2DB17A37-2ED3-6D42-B026-57E658A79B4D}" destId="{5CA80CDD-355A-B54E-8C34-6FA74D0A2CBE}" srcOrd="0" destOrd="0" parTransId="{9444D30A-6A32-7C46-9CDA-F7DC6B7AA772}" sibTransId="{38A74B11-DD15-414B-B55A-4DDC12FEB141}"/>
    <dgm:cxn modelId="{2B2CEF43-895A-5A41-82A6-D77990B7334F}" srcId="{643DD206-49A0-1244-B218-1B8EFBA1B482}" destId="{A8B103CD-DB7D-6544-BEFB-F7A4F2E99973}" srcOrd="2" destOrd="0" parTransId="{C18E2950-83E4-204B-8278-60242EE06EA6}" sibTransId="{ADEED6F0-23D5-8B4C-834B-0A212B645BF9}"/>
    <dgm:cxn modelId="{75A8236E-D47D-714B-9577-D7F6E8D2D740}" type="presOf" srcId="{643DD206-49A0-1244-B218-1B8EFBA1B482}" destId="{E41D2616-AFC8-C541-964A-A2EC1FFACD29}" srcOrd="0" destOrd="0" presId="urn:microsoft.com/office/officeart/2005/8/layout/chevron2"/>
    <dgm:cxn modelId="{6A46972C-4BB2-5A4F-808D-8A8E6E729704}" type="presOf" srcId="{C62FAFCD-A903-124E-A4FA-824C00F26303}" destId="{7B16B1AB-539A-5B4A-8A1A-E1C4345FFABA}" srcOrd="0" destOrd="0" presId="urn:microsoft.com/office/officeart/2005/8/layout/chevron2"/>
    <dgm:cxn modelId="{F925AF7A-71C0-B241-8EF6-893ADF8314E1}" type="presOf" srcId="{A8B103CD-DB7D-6544-BEFB-F7A4F2E99973}" destId="{FA75A418-F8B8-5544-81B5-14E039878E16}" srcOrd="0" destOrd="0" presId="urn:microsoft.com/office/officeart/2005/8/layout/chevron2"/>
    <dgm:cxn modelId="{9EC0DB99-69F9-5A4D-9C4F-DBA982FED681}" srcId="{78094A37-FB9E-C14C-BA64-83544579091B}" destId="{C62FAFCD-A903-124E-A4FA-824C00F26303}" srcOrd="0" destOrd="0" parTransId="{CEF17426-54BC-3A4C-98FD-C981C695EE92}" sibTransId="{494BFA1D-9DA0-264C-81B8-5B04E35DB3B5}"/>
    <dgm:cxn modelId="{6F549397-75A8-2347-9508-F7508238A0AA}" type="presOf" srcId="{23B25AC8-84D0-7341-BFC4-7B510736FE1A}" destId="{F6E6816F-8B4E-B744-840B-5E2E934A0364}" srcOrd="0" destOrd="0" presId="urn:microsoft.com/office/officeart/2005/8/layout/chevron2"/>
    <dgm:cxn modelId="{9BEDEC9D-6981-2E4A-A4D2-294484CA6D05}" srcId="{2DB17A37-2ED3-6D42-B026-57E658A79B4D}" destId="{16EF6433-63D6-6E4A-9ECC-D6B6A2D24E74}" srcOrd="1" destOrd="0" parTransId="{2124A25B-7F14-E244-88FF-6DE01BAED460}" sibTransId="{11E3DDA0-59F0-664D-80AD-B3D5E4BF1C5D}"/>
    <dgm:cxn modelId="{C2411454-7A5F-B648-8F63-7385E429F175}" type="presOf" srcId="{2DB17A37-2ED3-6D42-B026-57E658A79B4D}" destId="{F729A53B-9CCA-754A-AAB7-CD133E364C13}" srcOrd="0" destOrd="0" presId="urn:microsoft.com/office/officeart/2005/8/layout/chevron2"/>
    <dgm:cxn modelId="{7E53EC3E-186A-2444-B28F-832C391AF28F}" type="presParOf" srcId="{E41D2616-AFC8-C541-964A-A2EC1FFACD29}" destId="{978CF14E-5D83-1E48-8C30-E9A66C052F8E}" srcOrd="0" destOrd="0" presId="urn:microsoft.com/office/officeart/2005/8/layout/chevron2"/>
    <dgm:cxn modelId="{4B96927A-BD2B-6441-BE61-0855DC3A5AAE}" type="presParOf" srcId="{978CF14E-5D83-1E48-8C30-E9A66C052F8E}" destId="{026ABDA9-C895-2B48-8339-ECCB60AF492B}" srcOrd="0" destOrd="0" presId="urn:microsoft.com/office/officeart/2005/8/layout/chevron2"/>
    <dgm:cxn modelId="{647C303A-0511-1849-A297-27C3688F0B53}" type="presParOf" srcId="{978CF14E-5D83-1E48-8C30-E9A66C052F8E}" destId="{7B16B1AB-539A-5B4A-8A1A-E1C4345FFABA}" srcOrd="1" destOrd="0" presId="urn:microsoft.com/office/officeart/2005/8/layout/chevron2"/>
    <dgm:cxn modelId="{E1469157-2942-7941-81D2-342AADDFD72C}" type="presParOf" srcId="{E41D2616-AFC8-C541-964A-A2EC1FFACD29}" destId="{B9A342EA-475A-D148-859D-229E1EE486BC}" srcOrd="1" destOrd="0" presId="urn:microsoft.com/office/officeart/2005/8/layout/chevron2"/>
    <dgm:cxn modelId="{6ABC8C5D-F32A-3D4E-AEDB-17F4698676C2}" type="presParOf" srcId="{E41D2616-AFC8-C541-964A-A2EC1FFACD29}" destId="{311CE733-CD34-CC43-B6C7-125984B0FF8E}" srcOrd="2" destOrd="0" presId="urn:microsoft.com/office/officeart/2005/8/layout/chevron2"/>
    <dgm:cxn modelId="{12DB64FF-4F86-E145-BCD7-140211DB2969}" type="presParOf" srcId="{311CE733-CD34-CC43-B6C7-125984B0FF8E}" destId="{F729A53B-9CCA-754A-AAB7-CD133E364C13}" srcOrd="0" destOrd="0" presId="urn:microsoft.com/office/officeart/2005/8/layout/chevron2"/>
    <dgm:cxn modelId="{C65D0F6E-D018-3249-89AF-163743003777}" type="presParOf" srcId="{311CE733-CD34-CC43-B6C7-125984B0FF8E}" destId="{FDEC17B8-0F24-D24F-94B5-DD45AC7ED175}" srcOrd="1" destOrd="0" presId="urn:microsoft.com/office/officeart/2005/8/layout/chevron2"/>
    <dgm:cxn modelId="{D797AF37-93C7-5445-9AE6-1CA1B4FC157F}" type="presParOf" srcId="{E41D2616-AFC8-C541-964A-A2EC1FFACD29}" destId="{8902D103-DD8D-7740-880A-C0B4E2BBD7A1}" srcOrd="3" destOrd="0" presId="urn:microsoft.com/office/officeart/2005/8/layout/chevron2"/>
    <dgm:cxn modelId="{04D4BE46-1BCD-8E4A-BE77-EA874184D349}" type="presParOf" srcId="{E41D2616-AFC8-C541-964A-A2EC1FFACD29}" destId="{B24E2104-AFC2-8748-A50B-DEF66FDCBA49}" srcOrd="4" destOrd="0" presId="urn:microsoft.com/office/officeart/2005/8/layout/chevron2"/>
    <dgm:cxn modelId="{58320A5C-0F30-C840-B7A8-677895F8F71A}" type="presParOf" srcId="{B24E2104-AFC2-8748-A50B-DEF66FDCBA49}" destId="{FA75A418-F8B8-5544-81B5-14E039878E16}" srcOrd="0" destOrd="0" presId="urn:microsoft.com/office/officeart/2005/8/layout/chevron2"/>
    <dgm:cxn modelId="{D6C2AA2D-CDE6-144A-90FE-E64B380EFF2E}" type="presParOf" srcId="{B24E2104-AFC2-8748-A50B-DEF66FDCBA49}" destId="{F6E6816F-8B4E-B744-840B-5E2E934A036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74DD5E-89E7-2F43-8195-7CD2D4EA09A2}"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8D806311-EC52-0A43-8AC1-F05C972E4173}">
      <dgm:prSet phldrT="[Text]"/>
      <dgm:spPr/>
      <dgm:t>
        <a:bodyPr/>
        <a:lstStyle/>
        <a:p>
          <a:r>
            <a:rPr lang="en-US" dirty="0" smtClean="0"/>
            <a:t>Before Fruit Sales</a:t>
          </a:r>
          <a:endParaRPr lang="en-US" dirty="0"/>
        </a:p>
      </dgm:t>
    </dgm:pt>
    <dgm:pt modelId="{8C4004BC-7D0E-5440-B651-1D1D26D34447}" type="parTrans" cxnId="{76C2AEC5-0C45-1D42-A3CF-3BF1677547B5}">
      <dgm:prSet/>
      <dgm:spPr/>
      <dgm:t>
        <a:bodyPr/>
        <a:lstStyle/>
        <a:p>
          <a:endParaRPr lang="en-US"/>
        </a:p>
      </dgm:t>
    </dgm:pt>
    <dgm:pt modelId="{4A58F1D3-678D-0443-AEF0-7D7CE87EF131}" type="sibTrans" cxnId="{76C2AEC5-0C45-1D42-A3CF-3BF1677547B5}">
      <dgm:prSet/>
      <dgm:spPr/>
      <dgm:t>
        <a:bodyPr/>
        <a:lstStyle/>
        <a:p>
          <a:endParaRPr lang="en-US"/>
        </a:p>
      </dgm:t>
    </dgm:pt>
    <dgm:pt modelId="{3A3ECC2E-C1F2-314D-BEDD-15DA9E5B59E8}">
      <dgm:prSet phldrT="[Text]"/>
      <dgm:spPr/>
      <dgm:t>
        <a:bodyPr/>
        <a:lstStyle/>
        <a:p>
          <a:r>
            <a:rPr lang="en-US" dirty="0" smtClean="0"/>
            <a:t>Count all Fruit, Smoothie Ingredients, and Rebel Bars and document on Operations Plan and Expense Sheet</a:t>
          </a:r>
          <a:endParaRPr lang="en-US" dirty="0"/>
        </a:p>
      </dgm:t>
    </dgm:pt>
    <dgm:pt modelId="{AB092FCC-DAC4-8E4A-A584-C2906FCFFEE7}" type="parTrans" cxnId="{100E0D72-CC9C-E84B-B012-27B0566697D0}">
      <dgm:prSet/>
      <dgm:spPr/>
      <dgm:t>
        <a:bodyPr/>
        <a:lstStyle/>
        <a:p>
          <a:endParaRPr lang="en-US"/>
        </a:p>
      </dgm:t>
    </dgm:pt>
    <dgm:pt modelId="{6FD49C58-F657-4141-B78F-9D52CB2C27CB}" type="sibTrans" cxnId="{100E0D72-CC9C-E84B-B012-27B0566697D0}">
      <dgm:prSet/>
      <dgm:spPr/>
      <dgm:t>
        <a:bodyPr/>
        <a:lstStyle/>
        <a:p>
          <a:endParaRPr lang="en-US"/>
        </a:p>
      </dgm:t>
    </dgm:pt>
    <dgm:pt modelId="{2D564C19-35DA-794B-8104-EDDAA44C93BA}">
      <dgm:prSet phldrT="[Text]"/>
      <dgm:spPr/>
      <dgm:t>
        <a:bodyPr/>
        <a:lstStyle/>
        <a:p>
          <a:r>
            <a:rPr lang="en-US" dirty="0" smtClean="0"/>
            <a:t>Determine cost of each piece of fruit (and price of smoothie, if applicable). </a:t>
          </a:r>
          <a:endParaRPr lang="en-US" dirty="0"/>
        </a:p>
      </dgm:t>
    </dgm:pt>
    <dgm:pt modelId="{28FB3079-F064-4F41-97C8-9104C7FB1C5C}" type="parTrans" cxnId="{5D265CDD-CCB8-B240-81B3-2D4AD10709C4}">
      <dgm:prSet/>
      <dgm:spPr/>
      <dgm:t>
        <a:bodyPr/>
        <a:lstStyle/>
        <a:p>
          <a:endParaRPr lang="en-US"/>
        </a:p>
      </dgm:t>
    </dgm:pt>
    <dgm:pt modelId="{383EA37E-1AE1-E24C-B04B-41D45F3F623F}" type="sibTrans" cxnId="{5D265CDD-CCB8-B240-81B3-2D4AD10709C4}">
      <dgm:prSet/>
      <dgm:spPr/>
      <dgm:t>
        <a:bodyPr/>
        <a:lstStyle/>
        <a:p>
          <a:endParaRPr lang="en-US"/>
        </a:p>
      </dgm:t>
    </dgm:pt>
    <dgm:pt modelId="{4D3B8DB7-EBCC-A54E-B652-B777072D367A}">
      <dgm:prSet phldrT="[Text]"/>
      <dgm:spPr/>
      <dgm:t>
        <a:bodyPr/>
        <a:lstStyle/>
        <a:p>
          <a:r>
            <a:rPr lang="en-US" dirty="0" smtClean="0"/>
            <a:t>During Fruit Sales</a:t>
          </a:r>
          <a:endParaRPr lang="en-US" dirty="0"/>
        </a:p>
      </dgm:t>
    </dgm:pt>
    <dgm:pt modelId="{E600CBD9-D338-F24A-AA79-024F6A5585E9}" type="parTrans" cxnId="{2F3724EF-1DA5-BD41-A722-C7E8956AC8C7}">
      <dgm:prSet/>
      <dgm:spPr/>
      <dgm:t>
        <a:bodyPr/>
        <a:lstStyle/>
        <a:p>
          <a:endParaRPr lang="en-US"/>
        </a:p>
      </dgm:t>
    </dgm:pt>
    <dgm:pt modelId="{DAC6A208-F4F0-1849-BC54-47C4527AE352}" type="sibTrans" cxnId="{2F3724EF-1DA5-BD41-A722-C7E8956AC8C7}">
      <dgm:prSet/>
      <dgm:spPr/>
      <dgm:t>
        <a:bodyPr/>
        <a:lstStyle/>
        <a:p>
          <a:endParaRPr lang="en-US"/>
        </a:p>
      </dgm:t>
    </dgm:pt>
    <dgm:pt modelId="{A270AF6C-FB4A-4147-83E9-D4BA6430C4BF}">
      <dgm:prSet phldrT="[Text]"/>
      <dgm:spPr/>
      <dgm:t>
        <a:bodyPr/>
        <a:lstStyle/>
        <a:p>
          <a:r>
            <a:rPr lang="en-US" dirty="0" smtClean="0"/>
            <a:t>Fill out the Sales Tracking sheet.</a:t>
          </a:r>
          <a:endParaRPr lang="en-US" dirty="0"/>
        </a:p>
      </dgm:t>
    </dgm:pt>
    <dgm:pt modelId="{4B044892-31E3-6A43-85C7-A4AC74C12974}" type="parTrans" cxnId="{A310A604-DF92-0847-9444-F9E089C3B995}">
      <dgm:prSet/>
      <dgm:spPr/>
      <dgm:t>
        <a:bodyPr/>
        <a:lstStyle/>
        <a:p>
          <a:endParaRPr lang="en-US"/>
        </a:p>
      </dgm:t>
    </dgm:pt>
    <dgm:pt modelId="{DA1B467D-9362-8D4B-AAF3-00EF04232419}" type="sibTrans" cxnId="{A310A604-DF92-0847-9444-F9E089C3B995}">
      <dgm:prSet/>
      <dgm:spPr/>
      <dgm:t>
        <a:bodyPr/>
        <a:lstStyle/>
        <a:p>
          <a:endParaRPr lang="en-US"/>
        </a:p>
      </dgm:t>
    </dgm:pt>
    <dgm:pt modelId="{96814EDC-1D84-C047-8186-AA562BD58AF9}">
      <dgm:prSet phldrT="[Text]"/>
      <dgm:spPr/>
      <dgm:t>
        <a:bodyPr/>
        <a:lstStyle/>
        <a:p>
          <a:r>
            <a:rPr lang="en-US" dirty="0" smtClean="0"/>
            <a:t>Make sure the Fruit Stand table is attractive and well organized.</a:t>
          </a:r>
          <a:endParaRPr lang="en-US" dirty="0"/>
        </a:p>
      </dgm:t>
    </dgm:pt>
    <dgm:pt modelId="{6ECA350C-5792-1647-A61A-107A17A99E89}" type="parTrans" cxnId="{138C36CF-BACC-924F-A8D7-649D1B44510D}">
      <dgm:prSet/>
      <dgm:spPr/>
      <dgm:t>
        <a:bodyPr/>
        <a:lstStyle/>
        <a:p>
          <a:endParaRPr lang="en-US"/>
        </a:p>
      </dgm:t>
    </dgm:pt>
    <dgm:pt modelId="{6534F552-A48A-8B4C-836D-254F10B19252}" type="sibTrans" cxnId="{138C36CF-BACC-924F-A8D7-649D1B44510D}">
      <dgm:prSet/>
      <dgm:spPr/>
      <dgm:t>
        <a:bodyPr/>
        <a:lstStyle/>
        <a:p>
          <a:endParaRPr lang="en-US"/>
        </a:p>
      </dgm:t>
    </dgm:pt>
    <dgm:pt modelId="{544E3D70-7896-BF49-A1A1-DF835491647B}">
      <dgm:prSet phldrT="[Text]"/>
      <dgm:spPr/>
      <dgm:t>
        <a:bodyPr/>
        <a:lstStyle/>
        <a:p>
          <a:r>
            <a:rPr lang="en-US" dirty="0" smtClean="0"/>
            <a:t>After Fruit Sales</a:t>
          </a:r>
          <a:endParaRPr lang="en-US" dirty="0"/>
        </a:p>
      </dgm:t>
    </dgm:pt>
    <dgm:pt modelId="{1BC2980C-FD9F-3D42-ADB1-BF5456902F8C}" type="parTrans" cxnId="{8B29B3F1-C4AE-C84A-9D63-0E40237ED937}">
      <dgm:prSet/>
      <dgm:spPr/>
      <dgm:t>
        <a:bodyPr/>
        <a:lstStyle/>
        <a:p>
          <a:endParaRPr lang="en-US"/>
        </a:p>
      </dgm:t>
    </dgm:pt>
    <dgm:pt modelId="{257FFE00-2A6F-1848-B175-9B01A1E875D4}" type="sibTrans" cxnId="{8B29B3F1-C4AE-C84A-9D63-0E40237ED937}">
      <dgm:prSet/>
      <dgm:spPr/>
      <dgm:t>
        <a:bodyPr/>
        <a:lstStyle/>
        <a:p>
          <a:endParaRPr lang="en-US"/>
        </a:p>
      </dgm:t>
    </dgm:pt>
    <dgm:pt modelId="{FE80F7D9-DE52-754D-88F6-2B38DD959D40}">
      <dgm:prSet phldrT="[Text]"/>
      <dgm:spPr/>
      <dgm:t>
        <a:bodyPr/>
        <a:lstStyle/>
        <a:p>
          <a:r>
            <a:rPr lang="en-US" dirty="0" smtClean="0"/>
            <a:t>Complete Expense Sheet filling in the expenses from the Operations Plan and revenue from sales.</a:t>
          </a:r>
          <a:endParaRPr lang="en-US" dirty="0"/>
        </a:p>
      </dgm:t>
    </dgm:pt>
    <dgm:pt modelId="{983B0BCB-225F-D349-B27B-4F2EBA3D9E57}" type="parTrans" cxnId="{05014C62-6350-AF4C-BBCE-76CDD0701602}">
      <dgm:prSet/>
      <dgm:spPr/>
      <dgm:t>
        <a:bodyPr/>
        <a:lstStyle/>
        <a:p>
          <a:endParaRPr lang="en-US"/>
        </a:p>
      </dgm:t>
    </dgm:pt>
    <dgm:pt modelId="{0200FB94-2C1C-D145-8CDE-FA3475C672FF}" type="sibTrans" cxnId="{05014C62-6350-AF4C-BBCE-76CDD0701602}">
      <dgm:prSet/>
      <dgm:spPr/>
      <dgm:t>
        <a:bodyPr/>
        <a:lstStyle/>
        <a:p>
          <a:endParaRPr lang="en-US"/>
        </a:p>
      </dgm:t>
    </dgm:pt>
    <dgm:pt modelId="{E4DF5C30-6505-784E-B827-979E31B45D9D}">
      <dgm:prSet phldrT="[Text]"/>
      <dgm:spPr/>
      <dgm:t>
        <a:bodyPr/>
        <a:lstStyle/>
        <a:p>
          <a:r>
            <a:rPr lang="en-US" dirty="0" smtClean="0"/>
            <a:t>Help clean up Fruit Stand supplies.</a:t>
          </a:r>
          <a:endParaRPr lang="en-US" dirty="0"/>
        </a:p>
      </dgm:t>
    </dgm:pt>
    <dgm:pt modelId="{4E1E3391-9ECC-5745-A821-9AAAE2145627}" type="parTrans" cxnId="{0A1F4E7C-C6D0-D641-BC83-E77072857691}">
      <dgm:prSet/>
      <dgm:spPr/>
      <dgm:t>
        <a:bodyPr/>
        <a:lstStyle/>
        <a:p>
          <a:endParaRPr lang="en-US"/>
        </a:p>
      </dgm:t>
    </dgm:pt>
    <dgm:pt modelId="{C3C513D4-FBC4-AF4A-A7B3-B03471F77B2C}" type="sibTrans" cxnId="{0A1F4E7C-C6D0-D641-BC83-E77072857691}">
      <dgm:prSet/>
      <dgm:spPr/>
      <dgm:t>
        <a:bodyPr/>
        <a:lstStyle/>
        <a:p>
          <a:endParaRPr lang="en-US"/>
        </a:p>
      </dgm:t>
    </dgm:pt>
    <dgm:pt modelId="{874AD978-20E7-F349-9374-FCCCAAD9BD6F}">
      <dgm:prSet phldrT="[Text]"/>
      <dgm:spPr/>
      <dgm:t>
        <a:bodyPr/>
        <a:lstStyle/>
        <a:p>
          <a:r>
            <a:rPr lang="en-US" dirty="0" smtClean="0"/>
            <a:t>Use this information to help determine how many pieces of each fruit should go into a single serving bag, and what to price the fruit bags and smoothies at.</a:t>
          </a:r>
          <a:endParaRPr lang="en-US" dirty="0"/>
        </a:p>
      </dgm:t>
    </dgm:pt>
    <dgm:pt modelId="{1115E0AD-6CBD-FC4F-A2F2-FAAF533BBCB3}" type="parTrans" cxnId="{8DA92600-0F8C-BE4A-9FF5-2E9AB6041ACD}">
      <dgm:prSet/>
      <dgm:spPr/>
    </dgm:pt>
    <dgm:pt modelId="{00CC41F4-16C7-B64D-A9C5-BCD9A55AAD4B}" type="sibTrans" cxnId="{8DA92600-0F8C-BE4A-9FF5-2E9AB6041ACD}">
      <dgm:prSet/>
      <dgm:spPr/>
    </dgm:pt>
    <dgm:pt modelId="{F8120E91-3545-5746-86DA-0E9EB313B0A7}">
      <dgm:prSet phldrT="[Text]"/>
      <dgm:spPr/>
      <dgm:t>
        <a:bodyPr/>
        <a:lstStyle/>
        <a:p>
          <a:r>
            <a:rPr lang="en-US" dirty="0" smtClean="0"/>
            <a:t>Update the Fruit Stand Balance sheet.</a:t>
          </a:r>
          <a:endParaRPr lang="en-US" dirty="0"/>
        </a:p>
      </dgm:t>
    </dgm:pt>
    <dgm:pt modelId="{A2DB9D45-B605-D648-B950-87990A6B64C8}" type="parTrans" cxnId="{01B20917-0E89-DD48-8174-4D3D5E333C68}">
      <dgm:prSet/>
      <dgm:spPr/>
    </dgm:pt>
    <dgm:pt modelId="{EA9AA66F-E0F8-8040-854D-B80B74812343}" type="sibTrans" cxnId="{01B20917-0E89-DD48-8174-4D3D5E333C68}">
      <dgm:prSet/>
      <dgm:spPr/>
    </dgm:pt>
    <dgm:pt modelId="{AAC81336-1EAA-0340-91F0-E014868BB552}" type="pres">
      <dgm:prSet presAssocID="{C274DD5E-89E7-2F43-8195-7CD2D4EA09A2}" presName="linearFlow" presStyleCnt="0">
        <dgm:presLayoutVars>
          <dgm:dir/>
          <dgm:animLvl val="lvl"/>
          <dgm:resizeHandles val="exact"/>
        </dgm:presLayoutVars>
      </dgm:prSet>
      <dgm:spPr/>
      <dgm:t>
        <a:bodyPr/>
        <a:lstStyle/>
        <a:p>
          <a:endParaRPr lang="en-US"/>
        </a:p>
      </dgm:t>
    </dgm:pt>
    <dgm:pt modelId="{1419F606-55F0-7C44-A62D-661EFBC2CEE7}" type="pres">
      <dgm:prSet presAssocID="{8D806311-EC52-0A43-8AC1-F05C972E4173}" presName="composite" presStyleCnt="0"/>
      <dgm:spPr/>
    </dgm:pt>
    <dgm:pt modelId="{1EF65333-A371-1842-8A1F-B6B854669036}" type="pres">
      <dgm:prSet presAssocID="{8D806311-EC52-0A43-8AC1-F05C972E4173}" presName="parentText" presStyleLbl="alignNode1" presStyleIdx="0" presStyleCnt="3">
        <dgm:presLayoutVars>
          <dgm:chMax val="1"/>
          <dgm:bulletEnabled val="1"/>
        </dgm:presLayoutVars>
      </dgm:prSet>
      <dgm:spPr/>
      <dgm:t>
        <a:bodyPr/>
        <a:lstStyle/>
        <a:p>
          <a:endParaRPr lang="en-US"/>
        </a:p>
      </dgm:t>
    </dgm:pt>
    <dgm:pt modelId="{7080DA21-BD41-C146-B33C-66F05419036C}" type="pres">
      <dgm:prSet presAssocID="{8D806311-EC52-0A43-8AC1-F05C972E4173}" presName="descendantText" presStyleLbl="alignAcc1" presStyleIdx="0" presStyleCnt="3">
        <dgm:presLayoutVars>
          <dgm:bulletEnabled val="1"/>
        </dgm:presLayoutVars>
      </dgm:prSet>
      <dgm:spPr/>
      <dgm:t>
        <a:bodyPr/>
        <a:lstStyle/>
        <a:p>
          <a:endParaRPr lang="en-US"/>
        </a:p>
      </dgm:t>
    </dgm:pt>
    <dgm:pt modelId="{89F32B0C-122C-9844-BD3B-141F1FA67ECF}" type="pres">
      <dgm:prSet presAssocID="{4A58F1D3-678D-0443-AEF0-7D7CE87EF131}" presName="sp" presStyleCnt="0"/>
      <dgm:spPr/>
    </dgm:pt>
    <dgm:pt modelId="{C76D0D4E-9C4C-EA4A-B40E-935A40926C61}" type="pres">
      <dgm:prSet presAssocID="{4D3B8DB7-EBCC-A54E-B652-B777072D367A}" presName="composite" presStyleCnt="0"/>
      <dgm:spPr/>
    </dgm:pt>
    <dgm:pt modelId="{3C60DF88-1A15-C243-868C-0114EB2D4BCD}" type="pres">
      <dgm:prSet presAssocID="{4D3B8DB7-EBCC-A54E-B652-B777072D367A}" presName="parentText" presStyleLbl="alignNode1" presStyleIdx="1" presStyleCnt="3">
        <dgm:presLayoutVars>
          <dgm:chMax val="1"/>
          <dgm:bulletEnabled val="1"/>
        </dgm:presLayoutVars>
      </dgm:prSet>
      <dgm:spPr/>
      <dgm:t>
        <a:bodyPr/>
        <a:lstStyle/>
        <a:p>
          <a:endParaRPr lang="en-US"/>
        </a:p>
      </dgm:t>
    </dgm:pt>
    <dgm:pt modelId="{5C23AFB4-0BBE-8147-888E-02ED05BF1A87}" type="pres">
      <dgm:prSet presAssocID="{4D3B8DB7-EBCC-A54E-B652-B777072D367A}" presName="descendantText" presStyleLbl="alignAcc1" presStyleIdx="1" presStyleCnt="3">
        <dgm:presLayoutVars>
          <dgm:bulletEnabled val="1"/>
        </dgm:presLayoutVars>
      </dgm:prSet>
      <dgm:spPr/>
      <dgm:t>
        <a:bodyPr/>
        <a:lstStyle/>
        <a:p>
          <a:endParaRPr lang="en-US"/>
        </a:p>
      </dgm:t>
    </dgm:pt>
    <dgm:pt modelId="{6EE3E389-9ED6-7D4D-9CDE-6AA2B307E48B}" type="pres">
      <dgm:prSet presAssocID="{DAC6A208-F4F0-1849-BC54-47C4527AE352}" presName="sp" presStyleCnt="0"/>
      <dgm:spPr/>
    </dgm:pt>
    <dgm:pt modelId="{4CF8CE65-B013-3848-979B-5B8642B1FF3E}" type="pres">
      <dgm:prSet presAssocID="{544E3D70-7896-BF49-A1A1-DF835491647B}" presName="composite" presStyleCnt="0"/>
      <dgm:spPr/>
    </dgm:pt>
    <dgm:pt modelId="{DD22558F-FDE3-2C4C-B8DC-0785858E4757}" type="pres">
      <dgm:prSet presAssocID="{544E3D70-7896-BF49-A1A1-DF835491647B}" presName="parentText" presStyleLbl="alignNode1" presStyleIdx="2" presStyleCnt="3">
        <dgm:presLayoutVars>
          <dgm:chMax val="1"/>
          <dgm:bulletEnabled val="1"/>
        </dgm:presLayoutVars>
      </dgm:prSet>
      <dgm:spPr/>
      <dgm:t>
        <a:bodyPr/>
        <a:lstStyle/>
        <a:p>
          <a:endParaRPr lang="en-US"/>
        </a:p>
      </dgm:t>
    </dgm:pt>
    <dgm:pt modelId="{CA3EDE1D-2234-1C4B-A2FA-90ADFE5D4F6F}" type="pres">
      <dgm:prSet presAssocID="{544E3D70-7896-BF49-A1A1-DF835491647B}" presName="descendantText" presStyleLbl="alignAcc1" presStyleIdx="2" presStyleCnt="3">
        <dgm:presLayoutVars>
          <dgm:bulletEnabled val="1"/>
        </dgm:presLayoutVars>
      </dgm:prSet>
      <dgm:spPr/>
      <dgm:t>
        <a:bodyPr/>
        <a:lstStyle/>
        <a:p>
          <a:endParaRPr lang="en-US"/>
        </a:p>
      </dgm:t>
    </dgm:pt>
  </dgm:ptLst>
  <dgm:cxnLst>
    <dgm:cxn modelId="{5B9FE731-8F71-7C4E-82BD-192E64E2287A}" type="presOf" srcId="{E4DF5C30-6505-784E-B827-979E31B45D9D}" destId="{CA3EDE1D-2234-1C4B-A2FA-90ADFE5D4F6F}" srcOrd="0" destOrd="2" presId="urn:microsoft.com/office/officeart/2005/8/layout/chevron2"/>
    <dgm:cxn modelId="{01B20917-0E89-DD48-8174-4D3D5E333C68}" srcId="{544E3D70-7896-BF49-A1A1-DF835491647B}" destId="{F8120E91-3545-5746-86DA-0E9EB313B0A7}" srcOrd="1" destOrd="0" parTransId="{A2DB9D45-B605-D648-B950-87990A6B64C8}" sibTransId="{EA9AA66F-E0F8-8040-854D-B80B74812343}"/>
    <dgm:cxn modelId="{100E0D72-CC9C-E84B-B012-27B0566697D0}" srcId="{8D806311-EC52-0A43-8AC1-F05C972E4173}" destId="{3A3ECC2E-C1F2-314D-BEDD-15DA9E5B59E8}" srcOrd="0" destOrd="0" parTransId="{AB092FCC-DAC4-8E4A-A584-C2906FCFFEE7}" sibTransId="{6FD49C58-F657-4141-B78F-9D52CB2C27CB}"/>
    <dgm:cxn modelId="{882E0445-D94F-4B44-9EB3-6A244914BFBD}" type="presOf" srcId="{874AD978-20E7-F349-9374-FCCCAAD9BD6F}" destId="{7080DA21-BD41-C146-B33C-66F05419036C}" srcOrd="0" destOrd="2" presId="urn:microsoft.com/office/officeart/2005/8/layout/chevron2"/>
    <dgm:cxn modelId="{8CC4AC8B-1CDD-3347-A677-F7E38A343248}" type="presOf" srcId="{3A3ECC2E-C1F2-314D-BEDD-15DA9E5B59E8}" destId="{7080DA21-BD41-C146-B33C-66F05419036C}" srcOrd="0" destOrd="0" presId="urn:microsoft.com/office/officeart/2005/8/layout/chevron2"/>
    <dgm:cxn modelId="{A310A604-DF92-0847-9444-F9E089C3B995}" srcId="{4D3B8DB7-EBCC-A54E-B652-B777072D367A}" destId="{A270AF6C-FB4A-4147-83E9-D4BA6430C4BF}" srcOrd="0" destOrd="0" parTransId="{4B044892-31E3-6A43-85C7-A4AC74C12974}" sibTransId="{DA1B467D-9362-8D4B-AAF3-00EF04232419}"/>
    <dgm:cxn modelId="{138C36CF-BACC-924F-A8D7-649D1B44510D}" srcId="{4D3B8DB7-EBCC-A54E-B652-B777072D367A}" destId="{96814EDC-1D84-C047-8186-AA562BD58AF9}" srcOrd="1" destOrd="0" parTransId="{6ECA350C-5792-1647-A61A-107A17A99E89}" sibTransId="{6534F552-A48A-8B4C-836D-254F10B19252}"/>
    <dgm:cxn modelId="{8DA92600-0F8C-BE4A-9FF5-2E9AB6041ACD}" srcId="{8D806311-EC52-0A43-8AC1-F05C972E4173}" destId="{874AD978-20E7-F349-9374-FCCCAAD9BD6F}" srcOrd="2" destOrd="0" parTransId="{1115E0AD-6CBD-FC4F-A2F2-FAAF533BBCB3}" sibTransId="{00CC41F4-16C7-B64D-A9C5-BCD9A55AAD4B}"/>
    <dgm:cxn modelId="{75895C9D-E64C-7E48-A10D-5A73F7ACEA08}" type="presOf" srcId="{8D806311-EC52-0A43-8AC1-F05C972E4173}" destId="{1EF65333-A371-1842-8A1F-B6B854669036}" srcOrd="0" destOrd="0" presId="urn:microsoft.com/office/officeart/2005/8/layout/chevron2"/>
    <dgm:cxn modelId="{5D265CDD-CCB8-B240-81B3-2D4AD10709C4}" srcId="{8D806311-EC52-0A43-8AC1-F05C972E4173}" destId="{2D564C19-35DA-794B-8104-EDDAA44C93BA}" srcOrd="1" destOrd="0" parTransId="{28FB3079-F064-4F41-97C8-9104C7FB1C5C}" sibTransId="{383EA37E-1AE1-E24C-B04B-41D45F3F623F}"/>
    <dgm:cxn modelId="{34C77581-BE03-9A4B-BA2E-630DDC02F50D}" type="presOf" srcId="{F8120E91-3545-5746-86DA-0E9EB313B0A7}" destId="{CA3EDE1D-2234-1C4B-A2FA-90ADFE5D4F6F}" srcOrd="0" destOrd="1" presId="urn:microsoft.com/office/officeart/2005/8/layout/chevron2"/>
    <dgm:cxn modelId="{6CD55565-9EA7-A147-846E-5C8B119C625E}" type="presOf" srcId="{544E3D70-7896-BF49-A1A1-DF835491647B}" destId="{DD22558F-FDE3-2C4C-B8DC-0785858E4757}" srcOrd="0" destOrd="0" presId="urn:microsoft.com/office/officeart/2005/8/layout/chevron2"/>
    <dgm:cxn modelId="{99DA71D5-C262-A84A-BB69-3FA8C6292EEB}" type="presOf" srcId="{A270AF6C-FB4A-4147-83E9-D4BA6430C4BF}" destId="{5C23AFB4-0BBE-8147-888E-02ED05BF1A87}" srcOrd="0" destOrd="0" presId="urn:microsoft.com/office/officeart/2005/8/layout/chevron2"/>
    <dgm:cxn modelId="{B0D2EC52-CD68-6F4A-A10C-6252FCD9A93E}" type="presOf" srcId="{FE80F7D9-DE52-754D-88F6-2B38DD959D40}" destId="{CA3EDE1D-2234-1C4B-A2FA-90ADFE5D4F6F}" srcOrd="0" destOrd="0" presId="urn:microsoft.com/office/officeart/2005/8/layout/chevron2"/>
    <dgm:cxn modelId="{76C2AEC5-0C45-1D42-A3CF-3BF1677547B5}" srcId="{C274DD5E-89E7-2F43-8195-7CD2D4EA09A2}" destId="{8D806311-EC52-0A43-8AC1-F05C972E4173}" srcOrd="0" destOrd="0" parTransId="{8C4004BC-7D0E-5440-B651-1D1D26D34447}" sibTransId="{4A58F1D3-678D-0443-AEF0-7D7CE87EF131}"/>
    <dgm:cxn modelId="{05014C62-6350-AF4C-BBCE-76CDD0701602}" srcId="{544E3D70-7896-BF49-A1A1-DF835491647B}" destId="{FE80F7D9-DE52-754D-88F6-2B38DD959D40}" srcOrd="0" destOrd="0" parTransId="{983B0BCB-225F-D349-B27B-4F2EBA3D9E57}" sibTransId="{0200FB94-2C1C-D145-8CDE-FA3475C672FF}"/>
    <dgm:cxn modelId="{BCCC4F0D-CD30-7741-BEF0-62CB48763B8E}" type="presOf" srcId="{4D3B8DB7-EBCC-A54E-B652-B777072D367A}" destId="{3C60DF88-1A15-C243-868C-0114EB2D4BCD}" srcOrd="0" destOrd="0" presId="urn:microsoft.com/office/officeart/2005/8/layout/chevron2"/>
    <dgm:cxn modelId="{0A69DDB0-A4B8-0A48-829C-CA30445EDB4B}" type="presOf" srcId="{C274DD5E-89E7-2F43-8195-7CD2D4EA09A2}" destId="{AAC81336-1EAA-0340-91F0-E014868BB552}" srcOrd="0" destOrd="0" presId="urn:microsoft.com/office/officeart/2005/8/layout/chevron2"/>
    <dgm:cxn modelId="{8B29B3F1-C4AE-C84A-9D63-0E40237ED937}" srcId="{C274DD5E-89E7-2F43-8195-7CD2D4EA09A2}" destId="{544E3D70-7896-BF49-A1A1-DF835491647B}" srcOrd="2" destOrd="0" parTransId="{1BC2980C-FD9F-3D42-ADB1-BF5456902F8C}" sibTransId="{257FFE00-2A6F-1848-B175-9B01A1E875D4}"/>
    <dgm:cxn modelId="{0A1F4E7C-C6D0-D641-BC83-E77072857691}" srcId="{544E3D70-7896-BF49-A1A1-DF835491647B}" destId="{E4DF5C30-6505-784E-B827-979E31B45D9D}" srcOrd="2" destOrd="0" parTransId="{4E1E3391-9ECC-5745-A821-9AAAE2145627}" sibTransId="{C3C513D4-FBC4-AF4A-A7B3-B03471F77B2C}"/>
    <dgm:cxn modelId="{4F06A7C7-98E3-8B4F-983E-08A70AC889C9}" type="presOf" srcId="{2D564C19-35DA-794B-8104-EDDAA44C93BA}" destId="{7080DA21-BD41-C146-B33C-66F05419036C}" srcOrd="0" destOrd="1" presId="urn:microsoft.com/office/officeart/2005/8/layout/chevron2"/>
    <dgm:cxn modelId="{91B72F5A-7A7F-3F4E-8A25-B81399ACD7FA}" type="presOf" srcId="{96814EDC-1D84-C047-8186-AA562BD58AF9}" destId="{5C23AFB4-0BBE-8147-888E-02ED05BF1A87}" srcOrd="0" destOrd="1" presId="urn:microsoft.com/office/officeart/2005/8/layout/chevron2"/>
    <dgm:cxn modelId="{2F3724EF-1DA5-BD41-A722-C7E8956AC8C7}" srcId="{C274DD5E-89E7-2F43-8195-7CD2D4EA09A2}" destId="{4D3B8DB7-EBCC-A54E-B652-B777072D367A}" srcOrd="1" destOrd="0" parTransId="{E600CBD9-D338-F24A-AA79-024F6A5585E9}" sibTransId="{DAC6A208-F4F0-1849-BC54-47C4527AE352}"/>
    <dgm:cxn modelId="{0363C034-B768-0746-84FF-F9034E80E5FA}" type="presParOf" srcId="{AAC81336-1EAA-0340-91F0-E014868BB552}" destId="{1419F606-55F0-7C44-A62D-661EFBC2CEE7}" srcOrd="0" destOrd="0" presId="urn:microsoft.com/office/officeart/2005/8/layout/chevron2"/>
    <dgm:cxn modelId="{974C4559-3329-0E46-8553-D7486F79EEEF}" type="presParOf" srcId="{1419F606-55F0-7C44-A62D-661EFBC2CEE7}" destId="{1EF65333-A371-1842-8A1F-B6B854669036}" srcOrd="0" destOrd="0" presId="urn:microsoft.com/office/officeart/2005/8/layout/chevron2"/>
    <dgm:cxn modelId="{CA839575-455F-D648-8135-030CC4E3C7FD}" type="presParOf" srcId="{1419F606-55F0-7C44-A62D-661EFBC2CEE7}" destId="{7080DA21-BD41-C146-B33C-66F05419036C}" srcOrd="1" destOrd="0" presId="urn:microsoft.com/office/officeart/2005/8/layout/chevron2"/>
    <dgm:cxn modelId="{D205AB12-D53E-2C4C-B566-052FB7F82FCF}" type="presParOf" srcId="{AAC81336-1EAA-0340-91F0-E014868BB552}" destId="{89F32B0C-122C-9844-BD3B-141F1FA67ECF}" srcOrd="1" destOrd="0" presId="urn:microsoft.com/office/officeart/2005/8/layout/chevron2"/>
    <dgm:cxn modelId="{7036A770-B2EA-E048-BABC-2B0E4D003EE8}" type="presParOf" srcId="{AAC81336-1EAA-0340-91F0-E014868BB552}" destId="{C76D0D4E-9C4C-EA4A-B40E-935A40926C61}" srcOrd="2" destOrd="0" presId="urn:microsoft.com/office/officeart/2005/8/layout/chevron2"/>
    <dgm:cxn modelId="{51C0EC72-6D72-8F49-B6FF-1BB87A0EDA82}" type="presParOf" srcId="{C76D0D4E-9C4C-EA4A-B40E-935A40926C61}" destId="{3C60DF88-1A15-C243-868C-0114EB2D4BCD}" srcOrd="0" destOrd="0" presId="urn:microsoft.com/office/officeart/2005/8/layout/chevron2"/>
    <dgm:cxn modelId="{4953A7D2-C2DD-2F40-B793-DBE4FF8A2AD5}" type="presParOf" srcId="{C76D0D4E-9C4C-EA4A-B40E-935A40926C61}" destId="{5C23AFB4-0BBE-8147-888E-02ED05BF1A87}" srcOrd="1" destOrd="0" presId="urn:microsoft.com/office/officeart/2005/8/layout/chevron2"/>
    <dgm:cxn modelId="{38B03AFF-EF98-594B-8763-409819CFC971}" type="presParOf" srcId="{AAC81336-1EAA-0340-91F0-E014868BB552}" destId="{6EE3E389-9ED6-7D4D-9CDE-6AA2B307E48B}" srcOrd="3" destOrd="0" presId="urn:microsoft.com/office/officeart/2005/8/layout/chevron2"/>
    <dgm:cxn modelId="{50914F10-F168-9142-9F17-559DDD2EC127}" type="presParOf" srcId="{AAC81336-1EAA-0340-91F0-E014868BB552}" destId="{4CF8CE65-B013-3848-979B-5B8642B1FF3E}" srcOrd="4" destOrd="0" presId="urn:microsoft.com/office/officeart/2005/8/layout/chevron2"/>
    <dgm:cxn modelId="{219A6459-6F3F-4F43-A060-A443A90743D2}" type="presParOf" srcId="{4CF8CE65-B013-3848-979B-5B8642B1FF3E}" destId="{DD22558F-FDE3-2C4C-B8DC-0785858E4757}" srcOrd="0" destOrd="0" presId="urn:microsoft.com/office/officeart/2005/8/layout/chevron2"/>
    <dgm:cxn modelId="{302FDFF6-DF43-5349-9D27-9F6B4777D721}" type="presParOf" srcId="{4CF8CE65-B013-3848-979B-5B8642B1FF3E}" destId="{CA3EDE1D-2234-1C4B-A2FA-90ADFE5D4F6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74DD5E-89E7-2F43-8195-7CD2D4EA09A2}"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8D806311-EC52-0A43-8AC1-F05C972E4173}">
      <dgm:prSet phldrT="[Text]"/>
      <dgm:spPr/>
      <dgm:t>
        <a:bodyPr/>
        <a:lstStyle/>
        <a:p>
          <a:r>
            <a:rPr lang="en-US" dirty="0" smtClean="0"/>
            <a:t>Before Fruit Sales</a:t>
          </a:r>
          <a:endParaRPr lang="en-US" dirty="0"/>
        </a:p>
      </dgm:t>
    </dgm:pt>
    <dgm:pt modelId="{8C4004BC-7D0E-5440-B651-1D1D26D34447}" type="parTrans" cxnId="{76C2AEC5-0C45-1D42-A3CF-3BF1677547B5}">
      <dgm:prSet/>
      <dgm:spPr/>
      <dgm:t>
        <a:bodyPr/>
        <a:lstStyle/>
        <a:p>
          <a:endParaRPr lang="en-US"/>
        </a:p>
      </dgm:t>
    </dgm:pt>
    <dgm:pt modelId="{4A58F1D3-678D-0443-AEF0-7D7CE87EF131}" type="sibTrans" cxnId="{76C2AEC5-0C45-1D42-A3CF-3BF1677547B5}">
      <dgm:prSet/>
      <dgm:spPr/>
      <dgm:t>
        <a:bodyPr/>
        <a:lstStyle/>
        <a:p>
          <a:endParaRPr lang="en-US"/>
        </a:p>
      </dgm:t>
    </dgm:pt>
    <dgm:pt modelId="{3A3ECC2E-C1F2-314D-BEDD-15DA9E5B59E8}">
      <dgm:prSet phldrT="[Text]"/>
      <dgm:spPr/>
      <dgm:t>
        <a:bodyPr/>
        <a:lstStyle/>
        <a:p>
          <a:r>
            <a:rPr lang="en-US" dirty="0" smtClean="0"/>
            <a:t>Support washing, chopping, and bagging of fruit.</a:t>
          </a:r>
          <a:endParaRPr lang="en-US" dirty="0"/>
        </a:p>
      </dgm:t>
    </dgm:pt>
    <dgm:pt modelId="{AB092FCC-DAC4-8E4A-A584-C2906FCFFEE7}" type="parTrans" cxnId="{100E0D72-CC9C-E84B-B012-27B0566697D0}">
      <dgm:prSet/>
      <dgm:spPr/>
      <dgm:t>
        <a:bodyPr/>
        <a:lstStyle/>
        <a:p>
          <a:endParaRPr lang="en-US"/>
        </a:p>
      </dgm:t>
    </dgm:pt>
    <dgm:pt modelId="{6FD49C58-F657-4141-B78F-9D52CB2C27CB}" type="sibTrans" cxnId="{100E0D72-CC9C-E84B-B012-27B0566697D0}">
      <dgm:prSet/>
      <dgm:spPr/>
      <dgm:t>
        <a:bodyPr/>
        <a:lstStyle/>
        <a:p>
          <a:endParaRPr lang="en-US"/>
        </a:p>
      </dgm:t>
    </dgm:pt>
    <dgm:pt modelId="{2D564C19-35DA-794B-8104-EDDAA44C93BA}">
      <dgm:prSet phldrT="[Text]"/>
      <dgm:spPr/>
      <dgm:t>
        <a:bodyPr/>
        <a:lstStyle/>
        <a:p>
          <a:r>
            <a:rPr lang="en-US" dirty="0" smtClean="0"/>
            <a:t>Work with Marketing to complete the Sales/Marketing Plan.</a:t>
          </a:r>
          <a:endParaRPr lang="en-US" dirty="0"/>
        </a:p>
      </dgm:t>
    </dgm:pt>
    <dgm:pt modelId="{28FB3079-F064-4F41-97C8-9104C7FB1C5C}" type="parTrans" cxnId="{5D265CDD-CCB8-B240-81B3-2D4AD10709C4}">
      <dgm:prSet/>
      <dgm:spPr/>
      <dgm:t>
        <a:bodyPr/>
        <a:lstStyle/>
        <a:p>
          <a:endParaRPr lang="en-US"/>
        </a:p>
      </dgm:t>
    </dgm:pt>
    <dgm:pt modelId="{383EA37E-1AE1-E24C-B04B-41D45F3F623F}" type="sibTrans" cxnId="{5D265CDD-CCB8-B240-81B3-2D4AD10709C4}">
      <dgm:prSet/>
      <dgm:spPr/>
      <dgm:t>
        <a:bodyPr/>
        <a:lstStyle/>
        <a:p>
          <a:endParaRPr lang="en-US"/>
        </a:p>
      </dgm:t>
    </dgm:pt>
    <dgm:pt modelId="{4D3B8DB7-EBCC-A54E-B652-B777072D367A}">
      <dgm:prSet phldrT="[Text]"/>
      <dgm:spPr/>
      <dgm:t>
        <a:bodyPr/>
        <a:lstStyle/>
        <a:p>
          <a:r>
            <a:rPr lang="en-US" dirty="0" smtClean="0"/>
            <a:t>During Fruit Sales</a:t>
          </a:r>
          <a:endParaRPr lang="en-US" dirty="0"/>
        </a:p>
      </dgm:t>
    </dgm:pt>
    <dgm:pt modelId="{E600CBD9-D338-F24A-AA79-024F6A5585E9}" type="parTrans" cxnId="{2F3724EF-1DA5-BD41-A722-C7E8956AC8C7}">
      <dgm:prSet/>
      <dgm:spPr/>
      <dgm:t>
        <a:bodyPr/>
        <a:lstStyle/>
        <a:p>
          <a:endParaRPr lang="en-US"/>
        </a:p>
      </dgm:t>
    </dgm:pt>
    <dgm:pt modelId="{DAC6A208-F4F0-1849-BC54-47C4527AE352}" type="sibTrans" cxnId="{2F3724EF-1DA5-BD41-A722-C7E8956AC8C7}">
      <dgm:prSet/>
      <dgm:spPr/>
      <dgm:t>
        <a:bodyPr/>
        <a:lstStyle/>
        <a:p>
          <a:endParaRPr lang="en-US"/>
        </a:p>
      </dgm:t>
    </dgm:pt>
    <dgm:pt modelId="{A270AF6C-FB4A-4147-83E9-D4BA6430C4BF}">
      <dgm:prSet phldrT="[Text]"/>
      <dgm:spPr/>
      <dgm:t>
        <a:bodyPr/>
        <a:lstStyle/>
        <a:p>
          <a:r>
            <a:rPr lang="en-US" dirty="0" smtClean="0"/>
            <a:t>Operate the Cash Register.</a:t>
          </a:r>
          <a:endParaRPr lang="en-US" dirty="0"/>
        </a:p>
      </dgm:t>
    </dgm:pt>
    <dgm:pt modelId="{4B044892-31E3-6A43-85C7-A4AC74C12974}" type="parTrans" cxnId="{A310A604-DF92-0847-9444-F9E089C3B995}">
      <dgm:prSet/>
      <dgm:spPr/>
      <dgm:t>
        <a:bodyPr/>
        <a:lstStyle/>
        <a:p>
          <a:endParaRPr lang="en-US"/>
        </a:p>
      </dgm:t>
    </dgm:pt>
    <dgm:pt modelId="{DA1B467D-9362-8D4B-AAF3-00EF04232419}" type="sibTrans" cxnId="{A310A604-DF92-0847-9444-F9E089C3B995}">
      <dgm:prSet/>
      <dgm:spPr/>
      <dgm:t>
        <a:bodyPr/>
        <a:lstStyle/>
        <a:p>
          <a:endParaRPr lang="en-US"/>
        </a:p>
      </dgm:t>
    </dgm:pt>
    <dgm:pt modelId="{96814EDC-1D84-C047-8186-AA562BD58AF9}">
      <dgm:prSet phldrT="[Text]"/>
      <dgm:spPr/>
      <dgm:t>
        <a:bodyPr/>
        <a:lstStyle/>
        <a:p>
          <a:r>
            <a:rPr lang="en-US" dirty="0" smtClean="0"/>
            <a:t>Make sure the Fruit Stand table is attractive and well organized.</a:t>
          </a:r>
          <a:endParaRPr lang="en-US" dirty="0"/>
        </a:p>
      </dgm:t>
    </dgm:pt>
    <dgm:pt modelId="{6ECA350C-5792-1647-A61A-107A17A99E89}" type="parTrans" cxnId="{138C36CF-BACC-924F-A8D7-649D1B44510D}">
      <dgm:prSet/>
      <dgm:spPr/>
      <dgm:t>
        <a:bodyPr/>
        <a:lstStyle/>
        <a:p>
          <a:endParaRPr lang="en-US"/>
        </a:p>
      </dgm:t>
    </dgm:pt>
    <dgm:pt modelId="{6534F552-A48A-8B4C-836D-254F10B19252}" type="sibTrans" cxnId="{138C36CF-BACC-924F-A8D7-649D1B44510D}">
      <dgm:prSet/>
      <dgm:spPr/>
      <dgm:t>
        <a:bodyPr/>
        <a:lstStyle/>
        <a:p>
          <a:endParaRPr lang="en-US"/>
        </a:p>
      </dgm:t>
    </dgm:pt>
    <dgm:pt modelId="{544E3D70-7896-BF49-A1A1-DF835491647B}">
      <dgm:prSet phldrT="[Text]"/>
      <dgm:spPr/>
      <dgm:t>
        <a:bodyPr/>
        <a:lstStyle/>
        <a:p>
          <a:r>
            <a:rPr lang="en-US" dirty="0" smtClean="0"/>
            <a:t>After Fruit Sales</a:t>
          </a:r>
          <a:endParaRPr lang="en-US" dirty="0"/>
        </a:p>
      </dgm:t>
    </dgm:pt>
    <dgm:pt modelId="{1BC2980C-FD9F-3D42-ADB1-BF5456902F8C}" type="parTrans" cxnId="{8B29B3F1-C4AE-C84A-9D63-0E40237ED937}">
      <dgm:prSet/>
      <dgm:spPr/>
      <dgm:t>
        <a:bodyPr/>
        <a:lstStyle/>
        <a:p>
          <a:endParaRPr lang="en-US"/>
        </a:p>
      </dgm:t>
    </dgm:pt>
    <dgm:pt modelId="{257FFE00-2A6F-1848-B175-9B01A1E875D4}" type="sibTrans" cxnId="{8B29B3F1-C4AE-C84A-9D63-0E40237ED937}">
      <dgm:prSet/>
      <dgm:spPr/>
      <dgm:t>
        <a:bodyPr/>
        <a:lstStyle/>
        <a:p>
          <a:endParaRPr lang="en-US"/>
        </a:p>
      </dgm:t>
    </dgm:pt>
    <dgm:pt modelId="{FE80F7D9-DE52-754D-88F6-2B38DD959D40}">
      <dgm:prSet phldrT="[Text]"/>
      <dgm:spPr/>
      <dgm:t>
        <a:bodyPr/>
        <a:lstStyle/>
        <a:p>
          <a:r>
            <a:rPr lang="en-US" dirty="0" smtClean="0"/>
            <a:t>Help clean up Fruit Stand supplies.</a:t>
          </a:r>
          <a:endParaRPr lang="en-US" dirty="0"/>
        </a:p>
      </dgm:t>
    </dgm:pt>
    <dgm:pt modelId="{983B0BCB-225F-D349-B27B-4F2EBA3D9E57}" type="parTrans" cxnId="{05014C62-6350-AF4C-BBCE-76CDD0701602}">
      <dgm:prSet/>
      <dgm:spPr/>
      <dgm:t>
        <a:bodyPr/>
        <a:lstStyle/>
        <a:p>
          <a:endParaRPr lang="en-US"/>
        </a:p>
      </dgm:t>
    </dgm:pt>
    <dgm:pt modelId="{0200FB94-2C1C-D145-8CDE-FA3475C672FF}" type="sibTrans" cxnId="{05014C62-6350-AF4C-BBCE-76CDD0701602}">
      <dgm:prSet/>
      <dgm:spPr/>
      <dgm:t>
        <a:bodyPr/>
        <a:lstStyle/>
        <a:p>
          <a:endParaRPr lang="en-US"/>
        </a:p>
      </dgm:t>
    </dgm:pt>
    <dgm:pt modelId="{03C483F4-78DA-E849-B1EF-8CB17AD0FB1C}">
      <dgm:prSet phldrT="[Text]"/>
      <dgm:spPr/>
      <dgm:t>
        <a:bodyPr/>
        <a:lstStyle/>
        <a:p>
          <a:r>
            <a:rPr lang="en-US" dirty="0" smtClean="0"/>
            <a:t>Practice Fruit Stand Math.</a:t>
          </a:r>
          <a:endParaRPr lang="en-US" dirty="0"/>
        </a:p>
      </dgm:t>
    </dgm:pt>
    <dgm:pt modelId="{59D8EB79-DDF3-3642-9E6D-E7F3AB0654A0}" type="parTrans" cxnId="{991F8899-5716-6A40-841E-FD7093592F84}">
      <dgm:prSet/>
      <dgm:spPr/>
      <dgm:t>
        <a:bodyPr/>
        <a:lstStyle/>
        <a:p>
          <a:endParaRPr lang="en-US"/>
        </a:p>
      </dgm:t>
    </dgm:pt>
    <dgm:pt modelId="{AFBB8643-7EE2-8949-B6C3-800263D09176}" type="sibTrans" cxnId="{991F8899-5716-6A40-841E-FD7093592F84}">
      <dgm:prSet/>
      <dgm:spPr/>
      <dgm:t>
        <a:bodyPr/>
        <a:lstStyle/>
        <a:p>
          <a:endParaRPr lang="en-US"/>
        </a:p>
      </dgm:t>
    </dgm:pt>
    <dgm:pt modelId="{C42C9EFB-5FBC-0040-B087-CD8CC06D0418}">
      <dgm:prSet phldrT="[Text]"/>
      <dgm:spPr/>
      <dgm:t>
        <a:bodyPr/>
        <a:lstStyle/>
        <a:p>
          <a:r>
            <a:rPr lang="en-US" dirty="0" smtClean="0"/>
            <a:t>Gives Sales report and determines purchasing for Fruit Stand with The Banker.</a:t>
          </a:r>
          <a:endParaRPr lang="en-US" dirty="0"/>
        </a:p>
      </dgm:t>
    </dgm:pt>
    <dgm:pt modelId="{83496576-3F3D-B941-A87D-C367616102A0}" type="parTrans" cxnId="{F63FCAB8-F278-EF46-9507-CDB2ED4ABC81}">
      <dgm:prSet/>
      <dgm:spPr/>
      <dgm:t>
        <a:bodyPr/>
        <a:lstStyle/>
        <a:p>
          <a:endParaRPr lang="en-US"/>
        </a:p>
      </dgm:t>
    </dgm:pt>
    <dgm:pt modelId="{715B3F7A-D537-3141-B0A4-09FD66522A41}" type="sibTrans" cxnId="{F63FCAB8-F278-EF46-9507-CDB2ED4ABC81}">
      <dgm:prSet/>
      <dgm:spPr/>
      <dgm:t>
        <a:bodyPr/>
        <a:lstStyle/>
        <a:p>
          <a:endParaRPr lang="en-US"/>
        </a:p>
      </dgm:t>
    </dgm:pt>
    <dgm:pt modelId="{1D29CE1F-D301-D146-B8E4-B7A0C8957B6D}">
      <dgm:prSet phldrT="[Text]"/>
      <dgm:spPr/>
      <dgm:t>
        <a:bodyPr/>
        <a:lstStyle/>
        <a:p>
          <a:r>
            <a:rPr lang="en-US" dirty="0" smtClean="0"/>
            <a:t>If necessary, order materials from the supply store.</a:t>
          </a:r>
          <a:endParaRPr lang="en-US" dirty="0"/>
        </a:p>
      </dgm:t>
    </dgm:pt>
    <dgm:pt modelId="{61E1BBC6-867A-184D-B154-94DC48D3C394}" type="parTrans" cxnId="{CECB467F-A34D-A943-8C3E-A49AA8646BFB}">
      <dgm:prSet/>
      <dgm:spPr/>
      <dgm:t>
        <a:bodyPr/>
        <a:lstStyle/>
        <a:p>
          <a:endParaRPr lang="en-US"/>
        </a:p>
      </dgm:t>
    </dgm:pt>
    <dgm:pt modelId="{5678029A-9218-714B-8304-C49DAF181D36}" type="sibTrans" cxnId="{CECB467F-A34D-A943-8C3E-A49AA8646BFB}">
      <dgm:prSet/>
      <dgm:spPr/>
      <dgm:t>
        <a:bodyPr/>
        <a:lstStyle/>
        <a:p>
          <a:endParaRPr lang="en-US"/>
        </a:p>
      </dgm:t>
    </dgm:pt>
    <dgm:pt modelId="{AAC81336-1EAA-0340-91F0-E014868BB552}" type="pres">
      <dgm:prSet presAssocID="{C274DD5E-89E7-2F43-8195-7CD2D4EA09A2}" presName="linearFlow" presStyleCnt="0">
        <dgm:presLayoutVars>
          <dgm:dir/>
          <dgm:animLvl val="lvl"/>
          <dgm:resizeHandles val="exact"/>
        </dgm:presLayoutVars>
      </dgm:prSet>
      <dgm:spPr/>
      <dgm:t>
        <a:bodyPr/>
        <a:lstStyle/>
        <a:p>
          <a:endParaRPr lang="en-US"/>
        </a:p>
      </dgm:t>
    </dgm:pt>
    <dgm:pt modelId="{1419F606-55F0-7C44-A62D-661EFBC2CEE7}" type="pres">
      <dgm:prSet presAssocID="{8D806311-EC52-0A43-8AC1-F05C972E4173}" presName="composite" presStyleCnt="0"/>
      <dgm:spPr/>
    </dgm:pt>
    <dgm:pt modelId="{1EF65333-A371-1842-8A1F-B6B854669036}" type="pres">
      <dgm:prSet presAssocID="{8D806311-EC52-0A43-8AC1-F05C972E4173}" presName="parentText" presStyleLbl="alignNode1" presStyleIdx="0" presStyleCnt="3">
        <dgm:presLayoutVars>
          <dgm:chMax val="1"/>
          <dgm:bulletEnabled val="1"/>
        </dgm:presLayoutVars>
      </dgm:prSet>
      <dgm:spPr/>
      <dgm:t>
        <a:bodyPr/>
        <a:lstStyle/>
        <a:p>
          <a:endParaRPr lang="en-US"/>
        </a:p>
      </dgm:t>
    </dgm:pt>
    <dgm:pt modelId="{7080DA21-BD41-C146-B33C-66F05419036C}" type="pres">
      <dgm:prSet presAssocID="{8D806311-EC52-0A43-8AC1-F05C972E4173}" presName="descendantText" presStyleLbl="alignAcc1" presStyleIdx="0" presStyleCnt="3">
        <dgm:presLayoutVars>
          <dgm:bulletEnabled val="1"/>
        </dgm:presLayoutVars>
      </dgm:prSet>
      <dgm:spPr/>
      <dgm:t>
        <a:bodyPr/>
        <a:lstStyle/>
        <a:p>
          <a:endParaRPr lang="en-US"/>
        </a:p>
      </dgm:t>
    </dgm:pt>
    <dgm:pt modelId="{89F32B0C-122C-9844-BD3B-141F1FA67ECF}" type="pres">
      <dgm:prSet presAssocID="{4A58F1D3-678D-0443-AEF0-7D7CE87EF131}" presName="sp" presStyleCnt="0"/>
      <dgm:spPr/>
    </dgm:pt>
    <dgm:pt modelId="{C76D0D4E-9C4C-EA4A-B40E-935A40926C61}" type="pres">
      <dgm:prSet presAssocID="{4D3B8DB7-EBCC-A54E-B652-B777072D367A}" presName="composite" presStyleCnt="0"/>
      <dgm:spPr/>
    </dgm:pt>
    <dgm:pt modelId="{3C60DF88-1A15-C243-868C-0114EB2D4BCD}" type="pres">
      <dgm:prSet presAssocID="{4D3B8DB7-EBCC-A54E-B652-B777072D367A}" presName="parentText" presStyleLbl="alignNode1" presStyleIdx="1" presStyleCnt="3">
        <dgm:presLayoutVars>
          <dgm:chMax val="1"/>
          <dgm:bulletEnabled val="1"/>
        </dgm:presLayoutVars>
      </dgm:prSet>
      <dgm:spPr/>
      <dgm:t>
        <a:bodyPr/>
        <a:lstStyle/>
        <a:p>
          <a:endParaRPr lang="en-US"/>
        </a:p>
      </dgm:t>
    </dgm:pt>
    <dgm:pt modelId="{5C23AFB4-0BBE-8147-888E-02ED05BF1A87}" type="pres">
      <dgm:prSet presAssocID="{4D3B8DB7-EBCC-A54E-B652-B777072D367A}" presName="descendantText" presStyleLbl="alignAcc1" presStyleIdx="1" presStyleCnt="3">
        <dgm:presLayoutVars>
          <dgm:bulletEnabled val="1"/>
        </dgm:presLayoutVars>
      </dgm:prSet>
      <dgm:spPr/>
      <dgm:t>
        <a:bodyPr/>
        <a:lstStyle/>
        <a:p>
          <a:endParaRPr lang="en-US"/>
        </a:p>
      </dgm:t>
    </dgm:pt>
    <dgm:pt modelId="{6EE3E389-9ED6-7D4D-9CDE-6AA2B307E48B}" type="pres">
      <dgm:prSet presAssocID="{DAC6A208-F4F0-1849-BC54-47C4527AE352}" presName="sp" presStyleCnt="0"/>
      <dgm:spPr/>
    </dgm:pt>
    <dgm:pt modelId="{4CF8CE65-B013-3848-979B-5B8642B1FF3E}" type="pres">
      <dgm:prSet presAssocID="{544E3D70-7896-BF49-A1A1-DF835491647B}" presName="composite" presStyleCnt="0"/>
      <dgm:spPr/>
    </dgm:pt>
    <dgm:pt modelId="{DD22558F-FDE3-2C4C-B8DC-0785858E4757}" type="pres">
      <dgm:prSet presAssocID="{544E3D70-7896-BF49-A1A1-DF835491647B}" presName="parentText" presStyleLbl="alignNode1" presStyleIdx="2" presStyleCnt="3">
        <dgm:presLayoutVars>
          <dgm:chMax val="1"/>
          <dgm:bulletEnabled val="1"/>
        </dgm:presLayoutVars>
      </dgm:prSet>
      <dgm:spPr/>
      <dgm:t>
        <a:bodyPr/>
        <a:lstStyle/>
        <a:p>
          <a:endParaRPr lang="en-US"/>
        </a:p>
      </dgm:t>
    </dgm:pt>
    <dgm:pt modelId="{CA3EDE1D-2234-1C4B-A2FA-90ADFE5D4F6F}" type="pres">
      <dgm:prSet presAssocID="{544E3D70-7896-BF49-A1A1-DF835491647B}" presName="descendantText" presStyleLbl="alignAcc1" presStyleIdx="2" presStyleCnt="3">
        <dgm:presLayoutVars>
          <dgm:bulletEnabled val="1"/>
        </dgm:presLayoutVars>
      </dgm:prSet>
      <dgm:spPr/>
      <dgm:t>
        <a:bodyPr/>
        <a:lstStyle/>
        <a:p>
          <a:endParaRPr lang="en-US"/>
        </a:p>
      </dgm:t>
    </dgm:pt>
  </dgm:ptLst>
  <dgm:cxnLst>
    <dgm:cxn modelId="{F79B6D72-A6C6-9241-BC71-9CCCE633358A}" type="presOf" srcId="{1D29CE1F-D301-D146-B8E4-B7A0C8957B6D}" destId="{7080DA21-BD41-C146-B33C-66F05419036C}" srcOrd="0" destOrd="1" presId="urn:microsoft.com/office/officeart/2005/8/layout/chevron2"/>
    <dgm:cxn modelId="{5D265CDD-CCB8-B240-81B3-2D4AD10709C4}" srcId="{8D806311-EC52-0A43-8AC1-F05C972E4173}" destId="{2D564C19-35DA-794B-8104-EDDAA44C93BA}" srcOrd="2" destOrd="0" parTransId="{28FB3079-F064-4F41-97C8-9104C7FB1C5C}" sibTransId="{383EA37E-1AE1-E24C-B04B-41D45F3F623F}"/>
    <dgm:cxn modelId="{2CBB9550-C590-3445-AC73-08A8D02ED399}" type="presOf" srcId="{C42C9EFB-5FBC-0040-B087-CD8CC06D0418}" destId="{CA3EDE1D-2234-1C4B-A2FA-90ADFE5D4F6F}" srcOrd="0" destOrd="0" presId="urn:microsoft.com/office/officeart/2005/8/layout/chevron2"/>
    <dgm:cxn modelId="{8B29B3F1-C4AE-C84A-9D63-0E40237ED937}" srcId="{C274DD5E-89E7-2F43-8195-7CD2D4EA09A2}" destId="{544E3D70-7896-BF49-A1A1-DF835491647B}" srcOrd="2" destOrd="0" parTransId="{1BC2980C-FD9F-3D42-ADB1-BF5456902F8C}" sibTransId="{257FFE00-2A6F-1848-B175-9B01A1E875D4}"/>
    <dgm:cxn modelId="{7B7D16EE-CCB1-874F-9C1F-FD6A41ACF960}" type="presOf" srcId="{96814EDC-1D84-C047-8186-AA562BD58AF9}" destId="{5C23AFB4-0BBE-8147-888E-02ED05BF1A87}" srcOrd="0" destOrd="1" presId="urn:microsoft.com/office/officeart/2005/8/layout/chevron2"/>
    <dgm:cxn modelId="{2F3724EF-1DA5-BD41-A722-C7E8956AC8C7}" srcId="{C274DD5E-89E7-2F43-8195-7CD2D4EA09A2}" destId="{4D3B8DB7-EBCC-A54E-B652-B777072D367A}" srcOrd="1" destOrd="0" parTransId="{E600CBD9-D338-F24A-AA79-024F6A5585E9}" sibTransId="{DAC6A208-F4F0-1849-BC54-47C4527AE352}"/>
    <dgm:cxn modelId="{CECB467F-A34D-A943-8C3E-A49AA8646BFB}" srcId="{8D806311-EC52-0A43-8AC1-F05C972E4173}" destId="{1D29CE1F-D301-D146-B8E4-B7A0C8957B6D}" srcOrd="1" destOrd="0" parTransId="{61E1BBC6-867A-184D-B154-94DC48D3C394}" sibTransId="{5678029A-9218-714B-8304-C49DAF181D36}"/>
    <dgm:cxn modelId="{D2CBBDE4-0AA2-A040-AC4D-E7B8F9D87243}" type="presOf" srcId="{A270AF6C-FB4A-4147-83E9-D4BA6430C4BF}" destId="{5C23AFB4-0BBE-8147-888E-02ED05BF1A87}" srcOrd="0" destOrd="0" presId="urn:microsoft.com/office/officeart/2005/8/layout/chevron2"/>
    <dgm:cxn modelId="{C3DDF4BE-24C4-A342-980E-0B7BF4E3B437}" type="presOf" srcId="{FE80F7D9-DE52-754D-88F6-2B38DD959D40}" destId="{CA3EDE1D-2234-1C4B-A2FA-90ADFE5D4F6F}" srcOrd="0" destOrd="1" presId="urn:microsoft.com/office/officeart/2005/8/layout/chevron2"/>
    <dgm:cxn modelId="{584CD6C7-DDDE-C942-A754-A03972D0F7F9}" type="presOf" srcId="{C274DD5E-89E7-2F43-8195-7CD2D4EA09A2}" destId="{AAC81336-1EAA-0340-91F0-E014868BB552}" srcOrd="0" destOrd="0" presId="urn:microsoft.com/office/officeart/2005/8/layout/chevron2"/>
    <dgm:cxn modelId="{100E0D72-CC9C-E84B-B012-27B0566697D0}" srcId="{8D806311-EC52-0A43-8AC1-F05C972E4173}" destId="{3A3ECC2E-C1F2-314D-BEDD-15DA9E5B59E8}" srcOrd="0" destOrd="0" parTransId="{AB092FCC-DAC4-8E4A-A584-C2906FCFFEE7}" sibTransId="{6FD49C58-F657-4141-B78F-9D52CB2C27CB}"/>
    <dgm:cxn modelId="{014A71D8-FDB2-8B4B-B7D4-CEF781FA0B36}" type="presOf" srcId="{3A3ECC2E-C1F2-314D-BEDD-15DA9E5B59E8}" destId="{7080DA21-BD41-C146-B33C-66F05419036C}" srcOrd="0" destOrd="0" presId="urn:microsoft.com/office/officeart/2005/8/layout/chevron2"/>
    <dgm:cxn modelId="{A310A604-DF92-0847-9444-F9E089C3B995}" srcId="{4D3B8DB7-EBCC-A54E-B652-B777072D367A}" destId="{A270AF6C-FB4A-4147-83E9-D4BA6430C4BF}" srcOrd="0" destOrd="0" parTransId="{4B044892-31E3-6A43-85C7-A4AC74C12974}" sibTransId="{DA1B467D-9362-8D4B-AAF3-00EF04232419}"/>
    <dgm:cxn modelId="{76C2AEC5-0C45-1D42-A3CF-3BF1677547B5}" srcId="{C274DD5E-89E7-2F43-8195-7CD2D4EA09A2}" destId="{8D806311-EC52-0A43-8AC1-F05C972E4173}" srcOrd="0" destOrd="0" parTransId="{8C4004BC-7D0E-5440-B651-1D1D26D34447}" sibTransId="{4A58F1D3-678D-0443-AEF0-7D7CE87EF131}"/>
    <dgm:cxn modelId="{991F8899-5716-6A40-841E-FD7093592F84}" srcId="{8D806311-EC52-0A43-8AC1-F05C972E4173}" destId="{03C483F4-78DA-E849-B1EF-8CB17AD0FB1C}" srcOrd="3" destOrd="0" parTransId="{59D8EB79-DDF3-3642-9E6D-E7F3AB0654A0}" sibTransId="{AFBB8643-7EE2-8949-B6C3-800263D09176}"/>
    <dgm:cxn modelId="{138C36CF-BACC-924F-A8D7-649D1B44510D}" srcId="{4D3B8DB7-EBCC-A54E-B652-B777072D367A}" destId="{96814EDC-1D84-C047-8186-AA562BD58AF9}" srcOrd="1" destOrd="0" parTransId="{6ECA350C-5792-1647-A61A-107A17A99E89}" sibTransId="{6534F552-A48A-8B4C-836D-254F10B19252}"/>
    <dgm:cxn modelId="{82678BA7-41EF-F34B-9D5C-D741BBAA6C40}" type="presOf" srcId="{03C483F4-78DA-E849-B1EF-8CB17AD0FB1C}" destId="{7080DA21-BD41-C146-B33C-66F05419036C}" srcOrd="0" destOrd="3" presId="urn:microsoft.com/office/officeart/2005/8/layout/chevron2"/>
    <dgm:cxn modelId="{76DAAEF2-50D0-BC47-808E-BBCB54ACFB29}" type="presOf" srcId="{2D564C19-35DA-794B-8104-EDDAA44C93BA}" destId="{7080DA21-BD41-C146-B33C-66F05419036C}" srcOrd="0" destOrd="2" presId="urn:microsoft.com/office/officeart/2005/8/layout/chevron2"/>
    <dgm:cxn modelId="{964A6544-4D4A-3749-B880-B91939F76463}" type="presOf" srcId="{544E3D70-7896-BF49-A1A1-DF835491647B}" destId="{DD22558F-FDE3-2C4C-B8DC-0785858E4757}" srcOrd="0" destOrd="0" presId="urn:microsoft.com/office/officeart/2005/8/layout/chevron2"/>
    <dgm:cxn modelId="{05014C62-6350-AF4C-BBCE-76CDD0701602}" srcId="{544E3D70-7896-BF49-A1A1-DF835491647B}" destId="{FE80F7D9-DE52-754D-88F6-2B38DD959D40}" srcOrd="1" destOrd="0" parTransId="{983B0BCB-225F-D349-B27B-4F2EBA3D9E57}" sibTransId="{0200FB94-2C1C-D145-8CDE-FA3475C672FF}"/>
    <dgm:cxn modelId="{FAA1CE2F-EEF8-9E42-84A7-B7AF1FB2CAAC}" type="presOf" srcId="{8D806311-EC52-0A43-8AC1-F05C972E4173}" destId="{1EF65333-A371-1842-8A1F-B6B854669036}" srcOrd="0" destOrd="0" presId="urn:microsoft.com/office/officeart/2005/8/layout/chevron2"/>
    <dgm:cxn modelId="{43EF761E-3FB7-3D4B-8033-4BE52475A7F9}" type="presOf" srcId="{4D3B8DB7-EBCC-A54E-B652-B777072D367A}" destId="{3C60DF88-1A15-C243-868C-0114EB2D4BCD}" srcOrd="0" destOrd="0" presId="urn:microsoft.com/office/officeart/2005/8/layout/chevron2"/>
    <dgm:cxn modelId="{F63FCAB8-F278-EF46-9507-CDB2ED4ABC81}" srcId="{544E3D70-7896-BF49-A1A1-DF835491647B}" destId="{C42C9EFB-5FBC-0040-B087-CD8CC06D0418}" srcOrd="0" destOrd="0" parTransId="{83496576-3F3D-B941-A87D-C367616102A0}" sibTransId="{715B3F7A-D537-3141-B0A4-09FD66522A41}"/>
    <dgm:cxn modelId="{BDD32AF6-9F59-6644-BCA5-6D9D968A1767}" type="presParOf" srcId="{AAC81336-1EAA-0340-91F0-E014868BB552}" destId="{1419F606-55F0-7C44-A62D-661EFBC2CEE7}" srcOrd="0" destOrd="0" presId="urn:microsoft.com/office/officeart/2005/8/layout/chevron2"/>
    <dgm:cxn modelId="{1BDDE05A-0290-E74C-B73F-605ABFB1C303}" type="presParOf" srcId="{1419F606-55F0-7C44-A62D-661EFBC2CEE7}" destId="{1EF65333-A371-1842-8A1F-B6B854669036}" srcOrd="0" destOrd="0" presId="urn:microsoft.com/office/officeart/2005/8/layout/chevron2"/>
    <dgm:cxn modelId="{6252B49D-4388-EB48-8776-CB89F8DDA23C}" type="presParOf" srcId="{1419F606-55F0-7C44-A62D-661EFBC2CEE7}" destId="{7080DA21-BD41-C146-B33C-66F05419036C}" srcOrd="1" destOrd="0" presId="urn:microsoft.com/office/officeart/2005/8/layout/chevron2"/>
    <dgm:cxn modelId="{3846571A-6062-BA4E-AA9F-696DEE7A1140}" type="presParOf" srcId="{AAC81336-1EAA-0340-91F0-E014868BB552}" destId="{89F32B0C-122C-9844-BD3B-141F1FA67ECF}" srcOrd="1" destOrd="0" presId="urn:microsoft.com/office/officeart/2005/8/layout/chevron2"/>
    <dgm:cxn modelId="{AEA64BD2-F5D0-304B-A0B2-D64034D39B84}" type="presParOf" srcId="{AAC81336-1EAA-0340-91F0-E014868BB552}" destId="{C76D0D4E-9C4C-EA4A-B40E-935A40926C61}" srcOrd="2" destOrd="0" presId="urn:microsoft.com/office/officeart/2005/8/layout/chevron2"/>
    <dgm:cxn modelId="{9D42F1FC-1355-914A-A8C6-D38EF87577B8}" type="presParOf" srcId="{C76D0D4E-9C4C-EA4A-B40E-935A40926C61}" destId="{3C60DF88-1A15-C243-868C-0114EB2D4BCD}" srcOrd="0" destOrd="0" presId="urn:microsoft.com/office/officeart/2005/8/layout/chevron2"/>
    <dgm:cxn modelId="{08D4C17C-1561-6B4A-A748-0BA41117D8F0}" type="presParOf" srcId="{C76D0D4E-9C4C-EA4A-B40E-935A40926C61}" destId="{5C23AFB4-0BBE-8147-888E-02ED05BF1A87}" srcOrd="1" destOrd="0" presId="urn:microsoft.com/office/officeart/2005/8/layout/chevron2"/>
    <dgm:cxn modelId="{CA18601C-2136-7F4B-ACB4-18E608BFB98B}" type="presParOf" srcId="{AAC81336-1EAA-0340-91F0-E014868BB552}" destId="{6EE3E389-9ED6-7D4D-9CDE-6AA2B307E48B}" srcOrd="3" destOrd="0" presId="urn:microsoft.com/office/officeart/2005/8/layout/chevron2"/>
    <dgm:cxn modelId="{4EC0DBD9-1D82-844C-B3B0-1A674912AFDA}" type="presParOf" srcId="{AAC81336-1EAA-0340-91F0-E014868BB552}" destId="{4CF8CE65-B013-3848-979B-5B8642B1FF3E}" srcOrd="4" destOrd="0" presId="urn:microsoft.com/office/officeart/2005/8/layout/chevron2"/>
    <dgm:cxn modelId="{BDE0A624-D683-324B-9A4B-2E48F5AE3B5F}" type="presParOf" srcId="{4CF8CE65-B013-3848-979B-5B8642B1FF3E}" destId="{DD22558F-FDE3-2C4C-B8DC-0785858E4757}" srcOrd="0" destOrd="0" presId="urn:microsoft.com/office/officeart/2005/8/layout/chevron2"/>
    <dgm:cxn modelId="{34262FEF-A058-EE4B-BB1F-9CB1F047A905}" type="presParOf" srcId="{4CF8CE65-B013-3848-979B-5B8642B1FF3E}" destId="{CA3EDE1D-2234-1C4B-A2FA-90ADFE5D4F6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74DD5E-89E7-2F43-8195-7CD2D4EA09A2}"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8D806311-EC52-0A43-8AC1-F05C972E4173}">
      <dgm:prSet phldrT="[Text]"/>
      <dgm:spPr/>
      <dgm:t>
        <a:bodyPr/>
        <a:lstStyle/>
        <a:p>
          <a:r>
            <a:rPr lang="en-US" dirty="0" smtClean="0"/>
            <a:t>Before Fruit Sales</a:t>
          </a:r>
          <a:endParaRPr lang="en-US" dirty="0"/>
        </a:p>
      </dgm:t>
    </dgm:pt>
    <dgm:pt modelId="{8C4004BC-7D0E-5440-B651-1D1D26D34447}" type="parTrans" cxnId="{76C2AEC5-0C45-1D42-A3CF-3BF1677547B5}">
      <dgm:prSet/>
      <dgm:spPr/>
      <dgm:t>
        <a:bodyPr/>
        <a:lstStyle/>
        <a:p>
          <a:endParaRPr lang="en-US"/>
        </a:p>
      </dgm:t>
    </dgm:pt>
    <dgm:pt modelId="{4A58F1D3-678D-0443-AEF0-7D7CE87EF131}" type="sibTrans" cxnId="{76C2AEC5-0C45-1D42-A3CF-3BF1677547B5}">
      <dgm:prSet/>
      <dgm:spPr/>
      <dgm:t>
        <a:bodyPr/>
        <a:lstStyle/>
        <a:p>
          <a:endParaRPr lang="en-US"/>
        </a:p>
      </dgm:t>
    </dgm:pt>
    <dgm:pt modelId="{3A3ECC2E-C1F2-314D-BEDD-15DA9E5B59E8}">
      <dgm:prSet phldrT="[Text]"/>
      <dgm:spPr/>
      <dgm:t>
        <a:bodyPr/>
        <a:lstStyle/>
        <a:p>
          <a:r>
            <a:rPr lang="en-US" dirty="0" smtClean="0"/>
            <a:t>Support washing, chopping, and bagging of fruit.</a:t>
          </a:r>
          <a:endParaRPr lang="en-US" dirty="0"/>
        </a:p>
      </dgm:t>
    </dgm:pt>
    <dgm:pt modelId="{AB092FCC-DAC4-8E4A-A584-C2906FCFFEE7}" type="parTrans" cxnId="{100E0D72-CC9C-E84B-B012-27B0566697D0}">
      <dgm:prSet/>
      <dgm:spPr/>
      <dgm:t>
        <a:bodyPr/>
        <a:lstStyle/>
        <a:p>
          <a:endParaRPr lang="en-US"/>
        </a:p>
      </dgm:t>
    </dgm:pt>
    <dgm:pt modelId="{6FD49C58-F657-4141-B78F-9D52CB2C27CB}" type="sibTrans" cxnId="{100E0D72-CC9C-E84B-B012-27B0566697D0}">
      <dgm:prSet/>
      <dgm:spPr/>
      <dgm:t>
        <a:bodyPr/>
        <a:lstStyle/>
        <a:p>
          <a:endParaRPr lang="en-US"/>
        </a:p>
      </dgm:t>
    </dgm:pt>
    <dgm:pt modelId="{2D564C19-35DA-794B-8104-EDDAA44C93BA}">
      <dgm:prSet phldrT="[Text]"/>
      <dgm:spPr/>
      <dgm:t>
        <a:bodyPr/>
        <a:lstStyle/>
        <a:p>
          <a:r>
            <a:rPr lang="en-US" dirty="0" smtClean="0"/>
            <a:t>Work with Marketing to complete the Sales/Marketing Plan.</a:t>
          </a:r>
          <a:endParaRPr lang="en-US" dirty="0"/>
        </a:p>
      </dgm:t>
    </dgm:pt>
    <dgm:pt modelId="{28FB3079-F064-4F41-97C8-9104C7FB1C5C}" type="parTrans" cxnId="{5D265CDD-CCB8-B240-81B3-2D4AD10709C4}">
      <dgm:prSet/>
      <dgm:spPr/>
      <dgm:t>
        <a:bodyPr/>
        <a:lstStyle/>
        <a:p>
          <a:endParaRPr lang="en-US"/>
        </a:p>
      </dgm:t>
    </dgm:pt>
    <dgm:pt modelId="{383EA37E-1AE1-E24C-B04B-41D45F3F623F}" type="sibTrans" cxnId="{5D265CDD-CCB8-B240-81B3-2D4AD10709C4}">
      <dgm:prSet/>
      <dgm:spPr/>
      <dgm:t>
        <a:bodyPr/>
        <a:lstStyle/>
        <a:p>
          <a:endParaRPr lang="en-US"/>
        </a:p>
      </dgm:t>
    </dgm:pt>
    <dgm:pt modelId="{4D3B8DB7-EBCC-A54E-B652-B777072D367A}">
      <dgm:prSet phldrT="[Text]"/>
      <dgm:spPr/>
      <dgm:t>
        <a:bodyPr/>
        <a:lstStyle/>
        <a:p>
          <a:r>
            <a:rPr lang="en-US" dirty="0" smtClean="0"/>
            <a:t>During Fruit Sales</a:t>
          </a:r>
          <a:endParaRPr lang="en-US" dirty="0"/>
        </a:p>
      </dgm:t>
    </dgm:pt>
    <dgm:pt modelId="{E600CBD9-D338-F24A-AA79-024F6A5585E9}" type="parTrans" cxnId="{2F3724EF-1DA5-BD41-A722-C7E8956AC8C7}">
      <dgm:prSet/>
      <dgm:spPr/>
      <dgm:t>
        <a:bodyPr/>
        <a:lstStyle/>
        <a:p>
          <a:endParaRPr lang="en-US"/>
        </a:p>
      </dgm:t>
    </dgm:pt>
    <dgm:pt modelId="{DAC6A208-F4F0-1849-BC54-47C4527AE352}" type="sibTrans" cxnId="{2F3724EF-1DA5-BD41-A722-C7E8956AC8C7}">
      <dgm:prSet/>
      <dgm:spPr/>
      <dgm:t>
        <a:bodyPr/>
        <a:lstStyle/>
        <a:p>
          <a:endParaRPr lang="en-US"/>
        </a:p>
      </dgm:t>
    </dgm:pt>
    <dgm:pt modelId="{A270AF6C-FB4A-4147-83E9-D4BA6430C4BF}">
      <dgm:prSet phldrT="[Text]"/>
      <dgm:spPr/>
      <dgm:t>
        <a:bodyPr/>
        <a:lstStyle/>
        <a:p>
          <a:r>
            <a:rPr lang="en-US" dirty="0" smtClean="0"/>
            <a:t>Makes sure everyone in the school knows that Fruit Stand is open.</a:t>
          </a:r>
          <a:endParaRPr lang="en-US" dirty="0"/>
        </a:p>
      </dgm:t>
    </dgm:pt>
    <dgm:pt modelId="{4B044892-31E3-6A43-85C7-A4AC74C12974}" type="parTrans" cxnId="{A310A604-DF92-0847-9444-F9E089C3B995}">
      <dgm:prSet/>
      <dgm:spPr/>
      <dgm:t>
        <a:bodyPr/>
        <a:lstStyle/>
        <a:p>
          <a:endParaRPr lang="en-US"/>
        </a:p>
      </dgm:t>
    </dgm:pt>
    <dgm:pt modelId="{DA1B467D-9362-8D4B-AAF3-00EF04232419}" type="sibTrans" cxnId="{A310A604-DF92-0847-9444-F9E089C3B995}">
      <dgm:prSet/>
      <dgm:spPr/>
      <dgm:t>
        <a:bodyPr/>
        <a:lstStyle/>
        <a:p>
          <a:endParaRPr lang="en-US"/>
        </a:p>
      </dgm:t>
    </dgm:pt>
    <dgm:pt modelId="{544E3D70-7896-BF49-A1A1-DF835491647B}">
      <dgm:prSet phldrT="[Text]"/>
      <dgm:spPr/>
      <dgm:t>
        <a:bodyPr/>
        <a:lstStyle/>
        <a:p>
          <a:r>
            <a:rPr lang="en-US" dirty="0" smtClean="0"/>
            <a:t>After Fruit Sales</a:t>
          </a:r>
          <a:endParaRPr lang="en-US" dirty="0"/>
        </a:p>
      </dgm:t>
    </dgm:pt>
    <dgm:pt modelId="{1BC2980C-FD9F-3D42-ADB1-BF5456902F8C}" type="parTrans" cxnId="{8B29B3F1-C4AE-C84A-9D63-0E40237ED937}">
      <dgm:prSet/>
      <dgm:spPr/>
      <dgm:t>
        <a:bodyPr/>
        <a:lstStyle/>
        <a:p>
          <a:endParaRPr lang="en-US"/>
        </a:p>
      </dgm:t>
    </dgm:pt>
    <dgm:pt modelId="{257FFE00-2A6F-1848-B175-9B01A1E875D4}" type="sibTrans" cxnId="{8B29B3F1-C4AE-C84A-9D63-0E40237ED937}">
      <dgm:prSet/>
      <dgm:spPr/>
      <dgm:t>
        <a:bodyPr/>
        <a:lstStyle/>
        <a:p>
          <a:endParaRPr lang="en-US"/>
        </a:p>
      </dgm:t>
    </dgm:pt>
    <dgm:pt modelId="{FE80F7D9-DE52-754D-88F6-2B38DD959D40}">
      <dgm:prSet phldrT="[Text]"/>
      <dgm:spPr/>
      <dgm:t>
        <a:bodyPr/>
        <a:lstStyle/>
        <a:p>
          <a:r>
            <a:rPr lang="en-US" dirty="0" smtClean="0"/>
            <a:t>Help clean up Fruit Stand supplies.</a:t>
          </a:r>
          <a:endParaRPr lang="en-US" dirty="0"/>
        </a:p>
      </dgm:t>
    </dgm:pt>
    <dgm:pt modelId="{983B0BCB-225F-D349-B27B-4F2EBA3D9E57}" type="parTrans" cxnId="{05014C62-6350-AF4C-BBCE-76CDD0701602}">
      <dgm:prSet/>
      <dgm:spPr/>
      <dgm:t>
        <a:bodyPr/>
        <a:lstStyle/>
        <a:p>
          <a:endParaRPr lang="en-US"/>
        </a:p>
      </dgm:t>
    </dgm:pt>
    <dgm:pt modelId="{0200FB94-2C1C-D145-8CDE-FA3475C672FF}" type="sibTrans" cxnId="{05014C62-6350-AF4C-BBCE-76CDD0701602}">
      <dgm:prSet/>
      <dgm:spPr/>
      <dgm:t>
        <a:bodyPr/>
        <a:lstStyle/>
        <a:p>
          <a:endParaRPr lang="en-US"/>
        </a:p>
      </dgm:t>
    </dgm:pt>
    <dgm:pt modelId="{B376C5EA-AC0F-4DF6-9F51-2A69AD497916}">
      <dgm:prSet phldrT="[Text]"/>
      <dgm:spPr/>
      <dgm:t>
        <a:bodyPr/>
        <a:lstStyle/>
        <a:p>
          <a:r>
            <a:rPr lang="en-US" dirty="0" smtClean="0"/>
            <a:t>Create advertisements, posters, social media, etc.</a:t>
          </a:r>
          <a:endParaRPr lang="en-US" dirty="0"/>
        </a:p>
      </dgm:t>
    </dgm:pt>
    <dgm:pt modelId="{5DA94E39-7AD9-47A5-A982-53126F9159EA}" type="parTrans" cxnId="{93508BCB-EB2E-411E-8A7E-A703FB4857B8}">
      <dgm:prSet/>
      <dgm:spPr/>
    </dgm:pt>
    <dgm:pt modelId="{F4CAD5CC-43EE-4DA4-812C-DDD7C251E275}" type="sibTrans" cxnId="{93508BCB-EB2E-411E-8A7E-A703FB4857B8}">
      <dgm:prSet/>
      <dgm:spPr/>
    </dgm:pt>
    <dgm:pt modelId="{AAC81336-1EAA-0340-91F0-E014868BB552}" type="pres">
      <dgm:prSet presAssocID="{C274DD5E-89E7-2F43-8195-7CD2D4EA09A2}" presName="linearFlow" presStyleCnt="0">
        <dgm:presLayoutVars>
          <dgm:dir/>
          <dgm:animLvl val="lvl"/>
          <dgm:resizeHandles val="exact"/>
        </dgm:presLayoutVars>
      </dgm:prSet>
      <dgm:spPr/>
      <dgm:t>
        <a:bodyPr/>
        <a:lstStyle/>
        <a:p>
          <a:endParaRPr lang="en-US"/>
        </a:p>
      </dgm:t>
    </dgm:pt>
    <dgm:pt modelId="{1419F606-55F0-7C44-A62D-661EFBC2CEE7}" type="pres">
      <dgm:prSet presAssocID="{8D806311-EC52-0A43-8AC1-F05C972E4173}" presName="composite" presStyleCnt="0"/>
      <dgm:spPr/>
    </dgm:pt>
    <dgm:pt modelId="{1EF65333-A371-1842-8A1F-B6B854669036}" type="pres">
      <dgm:prSet presAssocID="{8D806311-EC52-0A43-8AC1-F05C972E4173}" presName="parentText" presStyleLbl="alignNode1" presStyleIdx="0" presStyleCnt="3">
        <dgm:presLayoutVars>
          <dgm:chMax val="1"/>
          <dgm:bulletEnabled val="1"/>
        </dgm:presLayoutVars>
      </dgm:prSet>
      <dgm:spPr/>
      <dgm:t>
        <a:bodyPr/>
        <a:lstStyle/>
        <a:p>
          <a:endParaRPr lang="en-US"/>
        </a:p>
      </dgm:t>
    </dgm:pt>
    <dgm:pt modelId="{7080DA21-BD41-C146-B33C-66F05419036C}" type="pres">
      <dgm:prSet presAssocID="{8D806311-EC52-0A43-8AC1-F05C972E4173}" presName="descendantText" presStyleLbl="alignAcc1" presStyleIdx="0" presStyleCnt="3">
        <dgm:presLayoutVars>
          <dgm:bulletEnabled val="1"/>
        </dgm:presLayoutVars>
      </dgm:prSet>
      <dgm:spPr/>
      <dgm:t>
        <a:bodyPr/>
        <a:lstStyle/>
        <a:p>
          <a:endParaRPr lang="en-US"/>
        </a:p>
      </dgm:t>
    </dgm:pt>
    <dgm:pt modelId="{89F32B0C-122C-9844-BD3B-141F1FA67ECF}" type="pres">
      <dgm:prSet presAssocID="{4A58F1D3-678D-0443-AEF0-7D7CE87EF131}" presName="sp" presStyleCnt="0"/>
      <dgm:spPr/>
    </dgm:pt>
    <dgm:pt modelId="{C76D0D4E-9C4C-EA4A-B40E-935A40926C61}" type="pres">
      <dgm:prSet presAssocID="{4D3B8DB7-EBCC-A54E-B652-B777072D367A}" presName="composite" presStyleCnt="0"/>
      <dgm:spPr/>
    </dgm:pt>
    <dgm:pt modelId="{3C60DF88-1A15-C243-868C-0114EB2D4BCD}" type="pres">
      <dgm:prSet presAssocID="{4D3B8DB7-EBCC-A54E-B652-B777072D367A}" presName="parentText" presStyleLbl="alignNode1" presStyleIdx="1" presStyleCnt="3">
        <dgm:presLayoutVars>
          <dgm:chMax val="1"/>
          <dgm:bulletEnabled val="1"/>
        </dgm:presLayoutVars>
      </dgm:prSet>
      <dgm:spPr/>
      <dgm:t>
        <a:bodyPr/>
        <a:lstStyle/>
        <a:p>
          <a:endParaRPr lang="en-US"/>
        </a:p>
      </dgm:t>
    </dgm:pt>
    <dgm:pt modelId="{5C23AFB4-0BBE-8147-888E-02ED05BF1A87}" type="pres">
      <dgm:prSet presAssocID="{4D3B8DB7-EBCC-A54E-B652-B777072D367A}" presName="descendantText" presStyleLbl="alignAcc1" presStyleIdx="1" presStyleCnt="3">
        <dgm:presLayoutVars>
          <dgm:bulletEnabled val="1"/>
        </dgm:presLayoutVars>
      </dgm:prSet>
      <dgm:spPr/>
      <dgm:t>
        <a:bodyPr/>
        <a:lstStyle/>
        <a:p>
          <a:endParaRPr lang="en-US"/>
        </a:p>
      </dgm:t>
    </dgm:pt>
    <dgm:pt modelId="{6EE3E389-9ED6-7D4D-9CDE-6AA2B307E48B}" type="pres">
      <dgm:prSet presAssocID="{DAC6A208-F4F0-1849-BC54-47C4527AE352}" presName="sp" presStyleCnt="0"/>
      <dgm:spPr/>
    </dgm:pt>
    <dgm:pt modelId="{4CF8CE65-B013-3848-979B-5B8642B1FF3E}" type="pres">
      <dgm:prSet presAssocID="{544E3D70-7896-BF49-A1A1-DF835491647B}" presName="composite" presStyleCnt="0"/>
      <dgm:spPr/>
    </dgm:pt>
    <dgm:pt modelId="{DD22558F-FDE3-2C4C-B8DC-0785858E4757}" type="pres">
      <dgm:prSet presAssocID="{544E3D70-7896-BF49-A1A1-DF835491647B}" presName="parentText" presStyleLbl="alignNode1" presStyleIdx="2" presStyleCnt="3">
        <dgm:presLayoutVars>
          <dgm:chMax val="1"/>
          <dgm:bulletEnabled val="1"/>
        </dgm:presLayoutVars>
      </dgm:prSet>
      <dgm:spPr/>
      <dgm:t>
        <a:bodyPr/>
        <a:lstStyle/>
        <a:p>
          <a:endParaRPr lang="en-US"/>
        </a:p>
      </dgm:t>
    </dgm:pt>
    <dgm:pt modelId="{CA3EDE1D-2234-1C4B-A2FA-90ADFE5D4F6F}" type="pres">
      <dgm:prSet presAssocID="{544E3D70-7896-BF49-A1A1-DF835491647B}" presName="descendantText" presStyleLbl="alignAcc1" presStyleIdx="2" presStyleCnt="3">
        <dgm:presLayoutVars>
          <dgm:bulletEnabled val="1"/>
        </dgm:presLayoutVars>
      </dgm:prSet>
      <dgm:spPr/>
      <dgm:t>
        <a:bodyPr/>
        <a:lstStyle/>
        <a:p>
          <a:endParaRPr lang="en-US"/>
        </a:p>
      </dgm:t>
    </dgm:pt>
  </dgm:ptLst>
  <dgm:cxnLst>
    <dgm:cxn modelId="{40D324D8-D5CC-1343-861C-25121C1FC1D1}" type="presOf" srcId="{2D564C19-35DA-794B-8104-EDDAA44C93BA}" destId="{7080DA21-BD41-C146-B33C-66F05419036C}" srcOrd="0" destOrd="1" presId="urn:microsoft.com/office/officeart/2005/8/layout/chevron2"/>
    <dgm:cxn modelId="{43543083-1BAB-164D-816F-AFC6F3418C63}" type="presOf" srcId="{C274DD5E-89E7-2F43-8195-7CD2D4EA09A2}" destId="{AAC81336-1EAA-0340-91F0-E014868BB552}" srcOrd="0" destOrd="0" presId="urn:microsoft.com/office/officeart/2005/8/layout/chevron2"/>
    <dgm:cxn modelId="{100E0D72-CC9C-E84B-B012-27B0566697D0}" srcId="{8D806311-EC52-0A43-8AC1-F05C972E4173}" destId="{3A3ECC2E-C1F2-314D-BEDD-15DA9E5B59E8}" srcOrd="0" destOrd="0" parTransId="{AB092FCC-DAC4-8E4A-A584-C2906FCFFEE7}" sibTransId="{6FD49C58-F657-4141-B78F-9D52CB2C27CB}"/>
    <dgm:cxn modelId="{A310A604-DF92-0847-9444-F9E089C3B995}" srcId="{4D3B8DB7-EBCC-A54E-B652-B777072D367A}" destId="{A270AF6C-FB4A-4147-83E9-D4BA6430C4BF}" srcOrd="0" destOrd="0" parTransId="{4B044892-31E3-6A43-85C7-A4AC74C12974}" sibTransId="{DA1B467D-9362-8D4B-AAF3-00EF04232419}"/>
    <dgm:cxn modelId="{E201D2D8-D249-AA43-A905-A17A16125F30}" type="presOf" srcId="{3A3ECC2E-C1F2-314D-BEDD-15DA9E5B59E8}" destId="{7080DA21-BD41-C146-B33C-66F05419036C}" srcOrd="0" destOrd="0" presId="urn:microsoft.com/office/officeart/2005/8/layout/chevron2"/>
    <dgm:cxn modelId="{5D265CDD-CCB8-B240-81B3-2D4AD10709C4}" srcId="{8D806311-EC52-0A43-8AC1-F05C972E4173}" destId="{2D564C19-35DA-794B-8104-EDDAA44C93BA}" srcOrd="1" destOrd="0" parTransId="{28FB3079-F064-4F41-97C8-9104C7FB1C5C}" sibTransId="{383EA37E-1AE1-E24C-B04B-41D45F3F623F}"/>
    <dgm:cxn modelId="{93508BCB-EB2E-411E-8A7E-A703FB4857B8}" srcId="{8D806311-EC52-0A43-8AC1-F05C972E4173}" destId="{B376C5EA-AC0F-4DF6-9F51-2A69AD497916}" srcOrd="2" destOrd="0" parTransId="{5DA94E39-7AD9-47A5-A982-53126F9159EA}" sibTransId="{F4CAD5CC-43EE-4DA4-812C-DDD7C251E275}"/>
    <dgm:cxn modelId="{76C2AEC5-0C45-1D42-A3CF-3BF1677547B5}" srcId="{C274DD5E-89E7-2F43-8195-7CD2D4EA09A2}" destId="{8D806311-EC52-0A43-8AC1-F05C972E4173}" srcOrd="0" destOrd="0" parTransId="{8C4004BC-7D0E-5440-B651-1D1D26D34447}" sibTransId="{4A58F1D3-678D-0443-AEF0-7D7CE87EF131}"/>
    <dgm:cxn modelId="{9D6EC3DA-0FD0-DB43-9591-1D20CE68FE25}" type="presOf" srcId="{4D3B8DB7-EBCC-A54E-B652-B777072D367A}" destId="{3C60DF88-1A15-C243-868C-0114EB2D4BCD}" srcOrd="0" destOrd="0" presId="urn:microsoft.com/office/officeart/2005/8/layout/chevron2"/>
    <dgm:cxn modelId="{05014C62-6350-AF4C-BBCE-76CDD0701602}" srcId="{544E3D70-7896-BF49-A1A1-DF835491647B}" destId="{FE80F7D9-DE52-754D-88F6-2B38DD959D40}" srcOrd="0" destOrd="0" parTransId="{983B0BCB-225F-D349-B27B-4F2EBA3D9E57}" sibTransId="{0200FB94-2C1C-D145-8CDE-FA3475C672FF}"/>
    <dgm:cxn modelId="{C7637EA0-FFB7-0F4A-96FF-9F21EC77256B}" type="presOf" srcId="{A270AF6C-FB4A-4147-83E9-D4BA6430C4BF}" destId="{5C23AFB4-0BBE-8147-888E-02ED05BF1A87}" srcOrd="0" destOrd="0" presId="urn:microsoft.com/office/officeart/2005/8/layout/chevron2"/>
    <dgm:cxn modelId="{D2187449-2419-AE43-BD25-75F842DAF559}" type="presOf" srcId="{FE80F7D9-DE52-754D-88F6-2B38DD959D40}" destId="{CA3EDE1D-2234-1C4B-A2FA-90ADFE5D4F6F}" srcOrd="0" destOrd="0" presId="urn:microsoft.com/office/officeart/2005/8/layout/chevron2"/>
    <dgm:cxn modelId="{FF2EDF9A-19E1-2640-AEA2-E996DD690340}" type="presOf" srcId="{544E3D70-7896-BF49-A1A1-DF835491647B}" destId="{DD22558F-FDE3-2C4C-B8DC-0785858E4757}" srcOrd="0" destOrd="0" presId="urn:microsoft.com/office/officeart/2005/8/layout/chevron2"/>
    <dgm:cxn modelId="{38DE0D39-4E44-414B-8FD2-B96DEDDCC724}" type="presOf" srcId="{8D806311-EC52-0A43-8AC1-F05C972E4173}" destId="{1EF65333-A371-1842-8A1F-B6B854669036}" srcOrd="0" destOrd="0" presId="urn:microsoft.com/office/officeart/2005/8/layout/chevron2"/>
    <dgm:cxn modelId="{8B29B3F1-C4AE-C84A-9D63-0E40237ED937}" srcId="{C274DD5E-89E7-2F43-8195-7CD2D4EA09A2}" destId="{544E3D70-7896-BF49-A1A1-DF835491647B}" srcOrd="2" destOrd="0" parTransId="{1BC2980C-FD9F-3D42-ADB1-BF5456902F8C}" sibTransId="{257FFE00-2A6F-1848-B175-9B01A1E875D4}"/>
    <dgm:cxn modelId="{B2A49F22-BE53-4CFA-9839-BDA3893E3A72}" type="presOf" srcId="{B376C5EA-AC0F-4DF6-9F51-2A69AD497916}" destId="{7080DA21-BD41-C146-B33C-66F05419036C}" srcOrd="0" destOrd="2" presId="urn:microsoft.com/office/officeart/2005/8/layout/chevron2"/>
    <dgm:cxn modelId="{2F3724EF-1DA5-BD41-A722-C7E8956AC8C7}" srcId="{C274DD5E-89E7-2F43-8195-7CD2D4EA09A2}" destId="{4D3B8DB7-EBCC-A54E-B652-B777072D367A}" srcOrd="1" destOrd="0" parTransId="{E600CBD9-D338-F24A-AA79-024F6A5585E9}" sibTransId="{DAC6A208-F4F0-1849-BC54-47C4527AE352}"/>
    <dgm:cxn modelId="{EFE7337C-18AB-F248-ACF2-718312A516E1}" type="presParOf" srcId="{AAC81336-1EAA-0340-91F0-E014868BB552}" destId="{1419F606-55F0-7C44-A62D-661EFBC2CEE7}" srcOrd="0" destOrd="0" presId="urn:microsoft.com/office/officeart/2005/8/layout/chevron2"/>
    <dgm:cxn modelId="{54676B19-E006-AB45-B612-5EA74B2A227D}" type="presParOf" srcId="{1419F606-55F0-7C44-A62D-661EFBC2CEE7}" destId="{1EF65333-A371-1842-8A1F-B6B854669036}" srcOrd="0" destOrd="0" presId="urn:microsoft.com/office/officeart/2005/8/layout/chevron2"/>
    <dgm:cxn modelId="{6489E016-8F8D-F146-AA06-743491EE40D8}" type="presParOf" srcId="{1419F606-55F0-7C44-A62D-661EFBC2CEE7}" destId="{7080DA21-BD41-C146-B33C-66F05419036C}" srcOrd="1" destOrd="0" presId="urn:microsoft.com/office/officeart/2005/8/layout/chevron2"/>
    <dgm:cxn modelId="{F2B8543A-CA82-D94C-981C-E019D5E9E723}" type="presParOf" srcId="{AAC81336-1EAA-0340-91F0-E014868BB552}" destId="{89F32B0C-122C-9844-BD3B-141F1FA67ECF}" srcOrd="1" destOrd="0" presId="urn:microsoft.com/office/officeart/2005/8/layout/chevron2"/>
    <dgm:cxn modelId="{C5E94EBE-A3F4-7E4B-9D92-1B47A2FF7DD0}" type="presParOf" srcId="{AAC81336-1EAA-0340-91F0-E014868BB552}" destId="{C76D0D4E-9C4C-EA4A-B40E-935A40926C61}" srcOrd="2" destOrd="0" presId="urn:microsoft.com/office/officeart/2005/8/layout/chevron2"/>
    <dgm:cxn modelId="{9796F8B7-8417-D843-B94D-BF8585D73138}" type="presParOf" srcId="{C76D0D4E-9C4C-EA4A-B40E-935A40926C61}" destId="{3C60DF88-1A15-C243-868C-0114EB2D4BCD}" srcOrd="0" destOrd="0" presId="urn:microsoft.com/office/officeart/2005/8/layout/chevron2"/>
    <dgm:cxn modelId="{AD61905D-F3DC-534F-9E56-07807EA857ED}" type="presParOf" srcId="{C76D0D4E-9C4C-EA4A-B40E-935A40926C61}" destId="{5C23AFB4-0BBE-8147-888E-02ED05BF1A87}" srcOrd="1" destOrd="0" presId="urn:microsoft.com/office/officeart/2005/8/layout/chevron2"/>
    <dgm:cxn modelId="{BE8803E4-2531-944C-8D79-90EE3F8FDEB8}" type="presParOf" srcId="{AAC81336-1EAA-0340-91F0-E014868BB552}" destId="{6EE3E389-9ED6-7D4D-9CDE-6AA2B307E48B}" srcOrd="3" destOrd="0" presId="urn:microsoft.com/office/officeart/2005/8/layout/chevron2"/>
    <dgm:cxn modelId="{86055E19-BF53-AA4D-9E84-FFA22C7ADEC9}" type="presParOf" srcId="{AAC81336-1EAA-0340-91F0-E014868BB552}" destId="{4CF8CE65-B013-3848-979B-5B8642B1FF3E}" srcOrd="4" destOrd="0" presId="urn:microsoft.com/office/officeart/2005/8/layout/chevron2"/>
    <dgm:cxn modelId="{72ABF7B5-0581-3D48-9FA3-10487CB7D14D}" type="presParOf" srcId="{4CF8CE65-B013-3848-979B-5B8642B1FF3E}" destId="{DD22558F-FDE3-2C4C-B8DC-0785858E4757}" srcOrd="0" destOrd="0" presId="urn:microsoft.com/office/officeart/2005/8/layout/chevron2"/>
    <dgm:cxn modelId="{245E39B0-0D78-AB4D-9522-C2B29E7B5581}" type="presParOf" srcId="{4CF8CE65-B013-3848-979B-5B8642B1FF3E}" destId="{CA3EDE1D-2234-1C4B-A2FA-90ADFE5D4F6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74DD5E-89E7-2F43-8195-7CD2D4EA09A2}"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8D806311-EC52-0A43-8AC1-F05C972E4173}">
      <dgm:prSet phldrT="[Text]"/>
      <dgm:spPr/>
      <dgm:t>
        <a:bodyPr/>
        <a:lstStyle/>
        <a:p>
          <a:r>
            <a:rPr lang="en-US" dirty="0" smtClean="0"/>
            <a:t>Before Fruit Sales</a:t>
          </a:r>
          <a:endParaRPr lang="en-US" dirty="0"/>
        </a:p>
      </dgm:t>
    </dgm:pt>
    <dgm:pt modelId="{8C4004BC-7D0E-5440-B651-1D1D26D34447}" type="parTrans" cxnId="{76C2AEC5-0C45-1D42-A3CF-3BF1677547B5}">
      <dgm:prSet/>
      <dgm:spPr/>
      <dgm:t>
        <a:bodyPr/>
        <a:lstStyle/>
        <a:p>
          <a:endParaRPr lang="en-US"/>
        </a:p>
      </dgm:t>
    </dgm:pt>
    <dgm:pt modelId="{4A58F1D3-678D-0443-AEF0-7D7CE87EF131}" type="sibTrans" cxnId="{76C2AEC5-0C45-1D42-A3CF-3BF1677547B5}">
      <dgm:prSet/>
      <dgm:spPr/>
      <dgm:t>
        <a:bodyPr/>
        <a:lstStyle/>
        <a:p>
          <a:endParaRPr lang="en-US"/>
        </a:p>
      </dgm:t>
    </dgm:pt>
    <dgm:pt modelId="{3A3ECC2E-C1F2-314D-BEDD-15DA9E5B59E8}">
      <dgm:prSet phldrT="[Text]"/>
      <dgm:spPr/>
      <dgm:t>
        <a:bodyPr/>
        <a:lstStyle/>
        <a:p>
          <a:r>
            <a:rPr lang="en-US" dirty="0" smtClean="0"/>
            <a:t>Support washing, chopping, and bagging of fruit.</a:t>
          </a:r>
          <a:endParaRPr lang="en-US" dirty="0"/>
        </a:p>
      </dgm:t>
    </dgm:pt>
    <dgm:pt modelId="{AB092FCC-DAC4-8E4A-A584-C2906FCFFEE7}" type="parTrans" cxnId="{100E0D72-CC9C-E84B-B012-27B0566697D0}">
      <dgm:prSet/>
      <dgm:spPr/>
      <dgm:t>
        <a:bodyPr/>
        <a:lstStyle/>
        <a:p>
          <a:endParaRPr lang="en-US"/>
        </a:p>
      </dgm:t>
    </dgm:pt>
    <dgm:pt modelId="{6FD49C58-F657-4141-B78F-9D52CB2C27CB}" type="sibTrans" cxnId="{100E0D72-CC9C-E84B-B012-27B0566697D0}">
      <dgm:prSet/>
      <dgm:spPr/>
      <dgm:t>
        <a:bodyPr/>
        <a:lstStyle/>
        <a:p>
          <a:endParaRPr lang="en-US"/>
        </a:p>
      </dgm:t>
    </dgm:pt>
    <dgm:pt modelId="{2D564C19-35DA-794B-8104-EDDAA44C93BA}">
      <dgm:prSet phldrT="[Text]"/>
      <dgm:spPr/>
      <dgm:t>
        <a:bodyPr/>
        <a:lstStyle/>
        <a:p>
          <a:r>
            <a:rPr lang="en-US" dirty="0" smtClean="0"/>
            <a:t>Ensures Fruit Stand production area is safe and sanitary.</a:t>
          </a:r>
          <a:endParaRPr lang="en-US" dirty="0"/>
        </a:p>
      </dgm:t>
    </dgm:pt>
    <dgm:pt modelId="{28FB3079-F064-4F41-97C8-9104C7FB1C5C}" type="parTrans" cxnId="{5D265CDD-CCB8-B240-81B3-2D4AD10709C4}">
      <dgm:prSet/>
      <dgm:spPr/>
      <dgm:t>
        <a:bodyPr/>
        <a:lstStyle/>
        <a:p>
          <a:endParaRPr lang="en-US"/>
        </a:p>
      </dgm:t>
    </dgm:pt>
    <dgm:pt modelId="{383EA37E-1AE1-E24C-B04B-41D45F3F623F}" type="sibTrans" cxnId="{5D265CDD-CCB8-B240-81B3-2D4AD10709C4}">
      <dgm:prSet/>
      <dgm:spPr/>
      <dgm:t>
        <a:bodyPr/>
        <a:lstStyle/>
        <a:p>
          <a:endParaRPr lang="en-US"/>
        </a:p>
      </dgm:t>
    </dgm:pt>
    <dgm:pt modelId="{4D3B8DB7-EBCC-A54E-B652-B777072D367A}">
      <dgm:prSet phldrT="[Text]"/>
      <dgm:spPr/>
      <dgm:t>
        <a:bodyPr/>
        <a:lstStyle/>
        <a:p>
          <a:r>
            <a:rPr lang="en-US" dirty="0" smtClean="0"/>
            <a:t>During Fruit Sales</a:t>
          </a:r>
          <a:endParaRPr lang="en-US" dirty="0"/>
        </a:p>
      </dgm:t>
    </dgm:pt>
    <dgm:pt modelId="{E600CBD9-D338-F24A-AA79-024F6A5585E9}" type="parTrans" cxnId="{2F3724EF-1DA5-BD41-A722-C7E8956AC8C7}">
      <dgm:prSet/>
      <dgm:spPr/>
      <dgm:t>
        <a:bodyPr/>
        <a:lstStyle/>
        <a:p>
          <a:endParaRPr lang="en-US"/>
        </a:p>
      </dgm:t>
    </dgm:pt>
    <dgm:pt modelId="{DAC6A208-F4F0-1849-BC54-47C4527AE352}" type="sibTrans" cxnId="{2F3724EF-1DA5-BD41-A722-C7E8956AC8C7}">
      <dgm:prSet/>
      <dgm:spPr/>
      <dgm:t>
        <a:bodyPr/>
        <a:lstStyle/>
        <a:p>
          <a:endParaRPr lang="en-US"/>
        </a:p>
      </dgm:t>
    </dgm:pt>
    <dgm:pt modelId="{A270AF6C-FB4A-4147-83E9-D4BA6430C4BF}">
      <dgm:prSet phldrT="[Text]"/>
      <dgm:spPr/>
      <dgm:t>
        <a:bodyPr/>
        <a:lstStyle/>
        <a:p>
          <a:r>
            <a:rPr lang="en-US" dirty="0" smtClean="0"/>
            <a:t>Prevents loss and theft during Fruit Stand sales.</a:t>
          </a:r>
          <a:endParaRPr lang="en-US" dirty="0"/>
        </a:p>
      </dgm:t>
    </dgm:pt>
    <dgm:pt modelId="{4B044892-31E3-6A43-85C7-A4AC74C12974}" type="parTrans" cxnId="{A310A604-DF92-0847-9444-F9E089C3B995}">
      <dgm:prSet/>
      <dgm:spPr/>
      <dgm:t>
        <a:bodyPr/>
        <a:lstStyle/>
        <a:p>
          <a:endParaRPr lang="en-US"/>
        </a:p>
      </dgm:t>
    </dgm:pt>
    <dgm:pt modelId="{DA1B467D-9362-8D4B-AAF3-00EF04232419}" type="sibTrans" cxnId="{A310A604-DF92-0847-9444-F9E089C3B995}">
      <dgm:prSet/>
      <dgm:spPr/>
      <dgm:t>
        <a:bodyPr/>
        <a:lstStyle/>
        <a:p>
          <a:endParaRPr lang="en-US"/>
        </a:p>
      </dgm:t>
    </dgm:pt>
    <dgm:pt modelId="{544E3D70-7896-BF49-A1A1-DF835491647B}">
      <dgm:prSet phldrT="[Text]"/>
      <dgm:spPr/>
      <dgm:t>
        <a:bodyPr/>
        <a:lstStyle/>
        <a:p>
          <a:r>
            <a:rPr lang="en-US" dirty="0" smtClean="0"/>
            <a:t>After Fruit Sales</a:t>
          </a:r>
          <a:endParaRPr lang="en-US" dirty="0"/>
        </a:p>
      </dgm:t>
    </dgm:pt>
    <dgm:pt modelId="{1BC2980C-FD9F-3D42-ADB1-BF5456902F8C}" type="parTrans" cxnId="{8B29B3F1-C4AE-C84A-9D63-0E40237ED937}">
      <dgm:prSet/>
      <dgm:spPr/>
      <dgm:t>
        <a:bodyPr/>
        <a:lstStyle/>
        <a:p>
          <a:endParaRPr lang="en-US"/>
        </a:p>
      </dgm:t>
    </dgm:pt>
    <dgm:pt modelId="{257FFE00-2A6F-1848-B175-9B01A1E875D4}" type="sibTrans" cxnId="{8B29B3F1-C4AE-C84A-9D63-0E40237ED937}">
      <dgm:prSet/>
      <dgm:spPr/>
      <dgm:t>
        <a:bodyPr/>
        <a:lstStyle/>
        <a:p>
          <a:endParaRPr lang="en-US"/>
        </a:p>
      </dgm:t>
    </dgm:pt>
    <dgm:pt modelId="{FE80F7D9-DE52-754D-88F6-2B38DD959D40}">
      <dgm:prSet phldrT="[Text]"/>
      <dgm:spPr/>
      <dgm:t>
        <a:bodyPr/>
        <a:lstStyle/>
        <a:p>
          <a:r>
            <a:rPr lang="en-US" dirty="0" smtClean="0"/>
            <a:t>Helps clean up Fruit Stand supplies.</a:t>
          </a:r>
          <a:endParaRPr lang="en-US" dirty="0"/>
        </a:p>
      </dgm:t>
    </dgm:pt>
    <dgm:pt modelId="{983B0BCB-225F-D349-B27B-4F2EBA3D9E57}" type="parTrans" cxnId="{05014C62-6350-AF4C-BBCE-76CDD0701602}">
      <dgm:prSet/>
      <dgm:spPr/>
      <dgm:t>
        <a:bodyPr/>
        <a:lstStyle/>
        <a:p>
          <a:endParaRPr lang="en-US"/>
        </a:p>
      </dgm:t>
    </dgm:pt>
    <dgm:pt modelId="{0200FB94-2C1C-D145-8CDE-FA3475C672FF}" type="sibTrans" cxnId="{05014C62-6350-AF4C-BBCE-76CDD0701602}">
      <dgm:prSet/>
      <dgm:spPr/>
      <dgm:t>
        <a:bodyPr/>
        <a:lstStyle/>
        <a:p>
          <a:endParaRPr lang="en-US"/>
        </a:p>
      </dgm:t>
    </dgm:pt>
    <dgm:pt modelId="{2BC287FE-1A2A-1746-A976-614072BCEB2A}">
      <dgm:prSet phldrT="[Text]"/>
      <dgm:spPr/>
      <dgm:t>
        <a:bodyPr/>
        <a:lstStyle/>
        <a:p>
          <a:r>
            <a:rPr lang="en-US" dirty="0" smtClean="0"/>
            <a:t>Completes Sign-In sheet.</a:t>
          </a:r>
          <a:endParaRPr lang="en-US" dirty="0"/>
        </a:p>
      </dgm:t>
    </dgm:pt>
    <dgm:pt modelId="{7891279D-43C8-BA4D-A545-09DEC529F65A}" type="parTrans" cxnId="{01047CC2-4EBD-0B43-BEAD-502B8F604BA0}">
      <dgm:prSet/>
      <dgm:spPr/>
    </dgm:pt>
    <dgm:pt modelId="{040AA27B-07DD-1843-B220-601450642F4D}" type="sibTrans" cxnId="{01047CC2-4EBD-0B43-BEAD-502B8F604BA0}">
      <dgm:prSet/>
      <dgm:spPr/>
    </dgm:pt>
    <dgm:pt modelId="{0B37CFF0-9A96-E445-A1E0-FF5D2C098B47}">
      <dgm:prSet phldrT="[Text]"/>
      <dgm:spPr/>
      <dgm:t>
        <a:bodyPr/>
        <a:lstStyle/>
        <a:p>
          <a:r>
            <a:rPr lang="en-US" dirty="0" smtClean="0"/>
            <a:t>Maintains orderly and fun environment during Fruit Stand sales.</a:t>
          </a:r>
          <a:endParaRPr lang="en-US" dirty="0"/>
        </a:p>
      </dgm:t>
    </dgm:pt>
    <dgm:pt modelId="{07D40BD6-7E62-E94B-BE80-63BE13ACD38F}" type="parTrans" cxnId="{6943AA58-5431-DA48-B107-244E3573EF57}">
      <dgm:prSet/>
      <dgm:spPr/>
    </dgm:pt>
    <dgm:pt modelId="{5EBB44E0-96F1-F64B-BA1E-2187467D1E0A}" type="sibTrans" cxnId="{6943AA58-5431-DA48-B107-244E3573EF57}">
      <dgm:prSet/>
      <dgm:spPr/>
    </dgm:pt>
    <dgm:pt modelId="{FA4E4464-CC3E-1D4E-A082-81647B1BEAAA}">
      <dgm:prSet phldrT="[Text]"/>
      <dgm:spPr/>
      <dgm:t>
        <a:bodyPr/>
        <a:lstStyle/>
        <a:p>
          <a:r>
            <a:rPr lang="en-US" dirty="0" smtClean="0"/>
            <a:t>Completes Fruit Stand Inventory check.</a:t>
          </a:r>
          <a:endParaRPr lang="en-US" dirty="0"/>
        </a:p>
      </dgm:t>
    </dgm:pt>
    <dgm:pt modelId="{3BF0C523-DE33-014E-AF46-DDA18AA8D73C}" type="parTrans" cxnId="{0757AC6A-67B3-BC43-A853-85FE23EF3433}">
      <dgm:prSet/>
      <dgm:spPr/>
    </dgm:pt>
    <dgm:pt modelId="{56261C8E-86DE-744A-BBB7-738B0CC0F15A}" type="sibTrans" cxnId="{0757AC6A-67B3-BC43-A853-85FE23EF3433}">
      <dgm:prSet/>
      <dgm:spPr/>
    </dgm:pt>
    <dgm:pt modelId="{AAC81336-1EAA-0340-91F0-E014868BB552}" type="pres">
      <dgm:prSet presAssocID="{C274DD5E-89E7-2F43-8195-7CD2D4EA09A2}" presName="linearFlow" presStyleCnt="0">
        <dgm:presLayoutVars>
          <dgm:dir/>
          <dgm:animLvl val="lvl"/>
          <dgm:resizeHandles val="exact"/>
        </dgm:presLayoutVars>
      </dgm:prSet>
      <dgm:spPr/>
      <dgm:t>
        <a:bodyPr/>
        <a:lstStyle/>
        <a:p>
          <a:endParaRPr lang="en-US"/>
        </a:p>
      </dgm:t>
    </dgm:pt>
    <dgm:pt modelId="{1419F606-55F0-7C44-A62D-661EFBC2CEE7}" type="pres">
      <dgm:prSet presAssocID="{8D806311-EC52-0A43-8AC1-F05C972E4173}" presName="composite" presStyleCnt="0"/>
      <dgm:spPr/>
    </dgm:pt>
    <dgm:pt modelId="{1EF65333-A371-1842-8A1F-B6B854669036}" type="pres">
      <dgm:prSet presAssocID="{8D806311-EC52-0A43-8AC1-F05C972E4173}" presName="parentText" presStyleLbl="alignNode1" presStyleIdx="0" presStyleCnt="3">
        <dgm:presLayoutVars>
          <dgm:chMax val="1"/>
          <dgm:bulletEnabled val="1"/>
        </dgm:presLayoutVars>
      </dgm:prSet>
      <dgm:spPr/>
      <dgm:t>
        <a:bodyPr/>
        <a:lstStyle/>
        <a:p>
          <a:endParaRPr lang="en-US"/>
        </a:p>
      </dgm:t>
    </dgm:pt>
    <dgm:pt modelId="{7080DA21-BD41-C146-B33C-66F05419036C}" type="pres">
      <dgm:prSet presAssocID="{8D806311-EC52-0A43-8AC1-F05C972E4173}" presName="descendantText" presStyleLbl="alignAcc1" presStyleIdx="0" presStyleCnt="3">
        <dgm:presLayoutVars>
          <dgm:bulletEnabled val="1"/>
        </dgm:presLayoutVars>
      </dgm:prSet>
      <dgm:spPr/>
      <dgm:t>
        <a:bodyPr/>
        <a:lstStyle/>
        <a:p>
          <a:endParaRPr lang="en-US"/>
        </a:p>
      </dgm:t>
    </dgm:pt>
    <dgm:pt modelId="{89F32B0C-122C-9844-BD3B-141F1FA67ECF}" type="pres">
      <dgm:prSet presAssocID="{4A58F1D3-678D-0443-AEF0-7D7CE87EF131}" presName="sp" presStyleCnt="0"/>
      <dgm:spPr/>
    </dgm:pt>
    <dgm:pt modelId="{C76D0D4E-9C4C-EA4A-B40E-935A40926C61}" type="pres">
      <dgm:prSet presAssocID="{4D3B8DB7-EBCC-A54E-B652-B777072D367A}" presName="composite" presStyleCnt="0"/>
      <dgm:spPr/>
    </dgm:pt>
    <dgm:pt modelId="{3C60DF88-1A15-C243-868C-0114EB2D4BCD}" type="pres">
      <dgm:prSet presAssocID="{4D3B8DB7-EBCC-A54E-B652-B777072D367A}" presName="parentText" presStyleLbl="alignNode1" presStyleIdx="1" presStyleCnt="3">
        <dgm:presLayoutVars>
          <dgm:chMax val="1"/>
          <dgm:bulletEnabled val="1"/>
        </dgm:presLayoutVars>
      </dgm:prSet>
      <dgm:spPr/>
      <dgm:t>
        <a:bodyPr/>
        <a:lstStyle/>
        <a:p>
          <a:endParaRPr lang="en-US"/>
        </a:p>
      </dgm:t>
    </dgm:pt>
    <dgm:pt modelId="{5C23AFB4-0BBE-8147-888E-02ED05BF1A87}" type="pres">
      <dgm:prSet presAssocID="{4D3B8DB7-EBCC-A54E-B652-B777072D367A}" presName="descendantText" presStyleLbl="alignAcc1" presStyleIdx="1" presStyleCnt="3">
        <dgm:presLayoutVars>
          <dgm:bulletEnabled val="1"/>
        </dgm:presLayoutVars>
      </dgm:prSet>
      <dgm:spPr/>
      <dgm:t>
        <a:bodyPr/>
        <a:lstStyle/>
        <a:p>
          <a:endParaRPr lang="en-US"/>
        </a:p>
      </dgm:t>
    </dgm:pt>
    <dgm:pt modelId="{6EE3E389-9ED6-7D4D-9CDE-6AA2B307E48B}" type="pres">
      <dgm:prSet presAssocID="{DAC6A208-F4F0-1849-BC54-47C4527AE352}" presName="sp" presStyleCnt="0"/>
      <dgm:spPr/>
    </dgm:pt>
    <dgm:pt modelId="{4CF8CE65-B013-3848-979B-5B8642B1FF3E}" type="pres">
      <dgm:prSet presAssocID="{544E3D70-7896-BF49-A1A1-DF835491647B}" presName="composite" presStyleCnt="0"/>
      <dgm:spPr/>
    </dgm:pt>
    <dgm:pt modelId="{DD22558F-FDE3-2C4C-B8DC-0785858E4757}" type="pres">
      <dgm:prSet presAssocID="{544E3D70-7896-BF49-A1A1-DF835491647B}" presName="parentText" presStyleLbl="alignNode1" presStyleIdx="2" presStyleCnt="3">
        <dgm:presLayoutVars>
          <dgm:chMax val="1"/>
          <dgm:bulletEnabled val="1"/>
        </dgm:presLayoutVars>
      </dgm:prSet>
      <dgm:spPr/>
      <dgm:t>
        <a:bodyPr/>
        <a:lstStyle/>
        <a:p>
          <a:endParaRPr lang="en-US"/>
        </a:p>
      </dgm:t>
    </dgm:pt>
    <dgm:pt modelId="{CA3EDE1D-2234-1C4B-A2FA-90ADFE5D4F6F}" type="pres">
      <dgm:prSet presAssocID="{544E3D70-7896-BF49-A1A1-DF835491647B}" presName="descendantText" presStyleLbl="alignAcc1" presStyleIdx="2" presStyleCnt="3">
        <dgm:presLayoutVars>
          <dgm:bulletEnabled val="1"/>
        </dgm:presLayoutVars>
      </dgm:prSet>
      <dgm:spPr/>
      <dgm:t>
        <a:bodyPr/>
        <a:lstStyle/>
        <a:p>
          <a:endParaRPr lang="en-US"/>
        </a:p>
      </dgm:t>
    </dgm:pt>
  </dgm:ptLst>
  <dgm:cxnLst>
    <dgm:cxn modelId="{1D3F083B-D480-F34E-80B0-3DD983683FD1}" type="presOf" srcId="{8D806311-EC52-0A43-8AC1-F05C972E4173}" destId="{1EF65333-A371-1842-8A1F-B6B854669036}" srcOrd="0" destOrd="0" presId="urn:microsoft.com/office/officeart/2005/8/layout/chevron2"/>
    <dgm:cxn modelId="{F6BC287A-0B0D-C344-A27A-E2CAFDD1191F}" type="presOf" srcId="{544E3D70-7896-BF49-A1A1-DF835491647B}" destId="{DD22558F-FDE3-2C4C-B8DC-0785858E4757}" srcOrd="0" destOrd="0" presId="urn:microsoft.com/office/officeart/2005/8/layout/chevron2"/>
    <dgm:cxn modelId="{A515E4E8-CC74-7E48-9453-5ADF793285E4}" type="presOf" srcId="{FE80F7D9-DE52-754D-88F6-2B38DD959D40}" destId="{CA3EDE1D-2234-1C4B-A2FA-90ADFE5D4F6F}" srcOrd="0" destOrd="0" presId="urn:microsoft.com/office/officeart/2005/8/layout/chevron2"/>
    <dgm:cxn modelId="{76299144-9ED9-D243-98CB-C6297EE1B099}" type="presOf" srcId="{C274DD5E-89E7-2F43-8195-7CD2D4EA09A2}" destId="{AAC81336-1EAA-0340-91F0-E014868BB552}" srcOrd="0" destOrd="0" presId="urn:microsoft.com/office/officeart/2005/8/layout/chevron2"/>
    <dgm:cxn modelId="{100E0D72-CC9C-E84B-B012-27B0566697D0}" srcId="{8D806311-EC52-0A43-8AC1-F05C972E4173}" destId="{3A3ECC2E-C1F2-314D-BEDD-15DA9E5B59E8}" srcOrd="1" destOrd="0" parTransId="{AB092FCC-DAC4-8E4A-A584-C2906FCFFEE7}" sibTransId="{6FD49C58-F657-4141-B78F-9D52CB2C27CB}"/>
    <dgm:cxn modelId="{605231C8-3DE4-0D4F-812C-FEC05D03ADD9}" type="presOf" srcId="{2D564C19-35DA-794B-8104-EDDAA44C93BA}" destId="{7080DA21-BD41-C146-B33C-66F05419036C}" srcOrd="0" destOrd="2" presId="urn:microsoft.com/office/officeart/2005/8/layout/chevron2"/>
    <dgm:cxn modelId="{A310A604-DF92-0847-9444-F9E089C3B995}" srcId="{4D3B8DB7-EBCC-A54E-B652-B777072D367A}" destId="{A270AF6C-FB4A-4147-83E9-D4BA6430C4BF}" srcOrd="1" destOrd="0" parTransId="{4B044892-31E3-6A43-85C7-A4AC74C12974}" sibTransId="{DA1B467D-9362-8D4B-AAF3-00EF04232419}"/>
    <dgm:cxn modelId="{5023BCA7-CE8D-C44B-B464-6C2BBC400E43}" type="presOf" srcId="{2BC287FE-1A2A-1746-A976-614072BCEB2A}" destId="{7080DA21-BD41-C146-B33C-66F05419036C}" srcOrd="0" destOrd="0" presId="urn:microsoft.com/office/officeart/2005/8/layout/chevron2"/>
    <dgm:cxn modelId="{298DD56C-418D-C748-AD63-5CE05FFD3C1E}" type="presOf" srcId="{3A3ECC2E-C1F2-314D-BEDD-15DA9E5B59E8}" destId="{7080DA21-BD41-C146-B33C-66F05419036C}" srcOrd="0" destOrd="1" presId="urn:microsoft.com/office/officeart/2005/8/layout/chevron2"/>
    <dgm:cxn modelId="{5D265CDD-CCB8-B240-81B3-2D4AD10709C4}" srcId="{8D806311-EC52-0A43-8AC1-F05C972E4173}" destId="{2D564C19-35DA-794B-8104-EDDAA44C93BA}" srcOrd="2" destOrd="0" parTransId="{28FB3079-F064-4F41-97C8-9104C7FB1C5C}" sibTransId="{383EA37E-1AE1-E24C-B04B-41D45F3F623F}"/>
    <dgm:cxn modelId="{0757AC6A-67B3-BC43-A853-85FE23EF3433}" srcId="{544E3D70-7896-BF49-A1A1-DF835491647B}" destId="{FA4E4464-CC3E-1D4E-A082-81647B1BEAAA}" srcOrd="1" destOrd="0" parTransId="{3BF0C523-DE33-014E-AF46-DDA18AA8D73C}" sibTransId="{56261C8E-86DE-744A-BBB7-738B0CC0F15A}"/>
    <dgm:cxn modelId="{76C2AEC5-0C45-1D42-A3CF-3BF1677547B5}" srcId="{C274DD5E-89E7-2F43-8195-7CD2D4EA09A2}" destId="{8D806311-EC52-0A43-8AC1-F05C972E4173}" srcOrd="0" destOrd="0" parTransId="{8C4004BC-7D0E-5440-B651-1D1D26D34447}" sibTransId="{4A58F1D3-678D-0443-AEF0-7D7CE87EF131}"/>
    <dgm:cxn modelId="{F436DA44-61F9-4B44-B666-CFB3B14D7145}" type="presOf" srcId="{0B37CFF0-9A96-E445-A1E0-FF5D2C098B47}" destId="{5C23AFB4-0BBE-8147-888E-02ED05BF1A87}" srcOrd="0" destOrd="0" presId="urn:microsoft.com/office/officeart/2005/8/layout/chevron2"/>
    <dgm:cxn modelId="{05014C62-6350-AF4C-BBCE-76CDD0701602}" srcId="{544E3D70-7896-BF49-A1A1-DF835491647B}" destId="{FE80F7D9-DE52-754D-88F6-2B38DD959D40}" srcOrd="0" destOrd="0" parTransId="{983B0BCB-225F-D349-B27B-4F2EBA3D9E57}" sibTransId="{0200FB94-2C1C-D145-8CDE-FA3475C672FF}"/>
    <dgm:cxn modelId="{DA29B89A-80D0-924A-9DDC-521127E735A4}" type="presOf" srcId="{A270AF6C-FB4A-4147-83E9-D4BA6430C4BF}" destId="{5C23AFB4-0BBE-8147-888E-02ED05BF1A87}" srcOrd="0" destOrd="1" presId="urn:microsoft.com/office/officeart/2005/8/layout/chevron2"/>
    <dgm:cxn modelId="{8B29B3F1-C4AE-C84A-9D63-0E40237ED937}" srcId="{C274DD5E-89E7-2F43-8195-7CD2D4EA09A2}" destId="{544E3D70-7896-BF49-A1A1-DF835491647B}" srcOrd="2" destOrd="0" parTransId="{1BC2980C-FD9F-3D42-ADB1-BF5456902F8C}" sibTransId="{257FFE00-2A6F-1848-B175-9B01A1E875D4}"/>
    <dgm:cxn modelId="{6943AA58-5431-DA48-B107-244E3573EF57}" srcId="{4D3B8DB7-EBCC-A54E-B652-B777072D367A}" destId="{0B37CFF0-9A96-E445-A1E0-FF5D2C098B47}" srcOrd="0" destOrd="0" parTransId="{07D40BD6-7E62-E94B-BE80-63BE13ACD38F}" sibTransId="{5EBB44E0-96F1-F64B-BA1E-2187467D1E0A}"/>
    <dgm:cxn modelId="{01047CC2-4EBD-0B43-BEAD-502B8F604BA0}" srcId="{8D806311-EC52-0A43-8AC1-F05C972E4173}" destId="{2BC287FE-1A2A-1746-A976-614072BCEB2A}" srcOrd="0" destOrd="0" parTransId="{7891279D-43C8-BA4D-A545-09DEC529F65A}" sibTransId="{040AA27B-07DD-1843-B220-601450642F4D}"/>
    <dgm:cxn modelId="{67608A16-B1EB-D24D-93AE-7A9B985290D9}" type="presOf" srcId="{4D3B8DB7-EBCC-A54E-B652-B777072D367A}" destId="{3C60DF88-1A15-C243-868C-0114EB2D4BCD}" srcOrd="0" destOrd="0" presId="urn:microsoft.com/office/officeart/2005/8/layout/chevron2"/>
    <dgm:cxn modelId="{27EBFA5A-249B-814B-AB7F-262648E31B20}" type="presOf" srcId="{FA4E4464-CC3E-1D4E-A082-81647B1BEAAA}" destId="{CA3EDE1D-2234-1C4B-A2FA-90ADFE5D4F6F}" srcOrd="0" destOrd="1" presId="urn:microsoft.com/office/officeart/2005/8/layout/chevron2"/>
    <dgm:cxn modelId="{2F3724EF-1DA5-BD41-A722-C7E8956AC8C7}" srcId="{C274DD5E-89E7-2F43-8195-7CD2D4EA09A2}" destId="{4D3B8DB7-EBCC-A54E-B652-B777072D367A}" srcOrd="1" destOrd="0" parTransId="{E600CBD9-D338-F24A-AA79-024F6A5585E9}" sibTransId="{DAC6A208-F4F0-1849-BC54-47C4527AE352}"/>
    <dgm:cxn modelId="{4BACE9F9-345D-A643-B3C8-6A1540B8C9EA}" type="presParOf" srcId="{AAC81336-1EAA-0340-91F0-E014868BB552}" destId="{1419F606-55F0-7C44-A62D-661EFBC2CEE7}" srcOrd="0" destOrd="0" presId="urn:microsoft.com/office/officeart/2005/8/layout/chevron2"/>
    <dgm:cxn modelId="{82303F37-9928-1D4F-A255-4719F03AB7CE}" type="presParOf" srcId="{1419F606-55F0-7C44-A62D-661EFBC2CEE7}" destId="{1EF65333-A371-1842-8A1F-B6B854669036}" srcOrd="0" destOrd="0" presId="urn:microsoft.com/office/officeart/2005/8/layout/chevron2"/>
    <dgm:cxn modelId="{B5D27013-EEEB-9C4D-810A-0F7344D6CB06}" type="presParOf" srcId="{1419F606-55F0-7C44-A62D-661EFBC2CEE7}" destId="{7080DA21-BD41-C146-B33C-66F05419036C}" srcOrd="1" destOrd="0" presId="urn:microsoft.com/office/officeart/2005/8/layout/chevron2"/>
    <dgm:cxn modelId="{D606F3BC-C70B-914C-ABA1-FC02003C2CEB}" type="presParOf" srcId="{AAC81336-1EAA-0340-91F0-E014868BB552}" destId="{89F32B0C-122C-9844-BD3B-141F1FA67ECF}" srcOrd="1" destOrd="0" presId="urn:microsoft.com/office/officeart/2005/8/layout/chevron2"/>
    <dgm:cxn modelId="{F98B4A68-4755-714D-80D1-5536D717545A}" type="presParOf" srcId="{AAC81336-1EAA-0340-91F0-E014868BB552}" destId="{C76D0D4E-9C4C-EA4A-B40E-935A40926C61}" srcOrd="2" destOrd="0" presId="urn:microsoft.com/office/officeart/2005/8/layout/chevron2"/>
    <dgm:cxn modelId="{77140FE4-E86D-C94E-939D-48A87C20BF8A}" type="presParOf" srcId="{C76D0D4E-9C4C-EA4A-B40E-935A40926C61}" destId="{3C60DF88-1A15-C243-868C-0114EB2D4BCD}" srcOrd="0" destOrd="0" presId="urn:microsoft.com/office/officeart/2005/8/layout/chevron2"/>
    <dgm:cxn modelId="{3AF33022-8675-8443-93C8-F50DE220546E}" type="presParOf" srcId="{C76D0D4E-9C4C-EA4A-B40E-935A40926C61}" destId="{5C23AFB4-0BBE-8147-888E-02ED05BF1A87}" srcOrd="1" destOrd="0" presId="urn:microsoft.com/office/officeart/2005/8/layout/chevron2"/>
    <dgm:cxn modelId="{92FC643D-4AC4-3C4D-8218-4005155576AB}" type="presParOf" srcId="{AAC81336-1EAA-0340-91F0-E014868BB552}" destId="{6EE3E389-9ED6-7D4D-9CDE-6AA2B307E48B}" srcOrd="3" destOrd="0" presId="urn:microsoft.com/office/officeart/2005/8/layout/chevron2"/>
    <dgm:cxn modelId="{1B550D76-15D9-D244-980A-553EB4D265AA}" type="presParOf" srcId="{AAC81336-1EAA-0340-91F0-E014868BB552}" destId="{4CF8CE65-B013-3848-979B-5B8642B1FF3E}" srcOrd="4" destOrd="0" presId="urn:microsoft.com/office/officeart/2005/8/layout/chevron2"/>
    <dgm:cxn modelId="{77CEB2BD-7FBA-ED41-830A-55D895FCA331}" type="presParOf" srcId="{4CF8CE65-B013-3848-979B-5B8642B1FF3E}" destId="{DD22558F-FDE3-2C4C-B8DC-0785858E4757}" srcOrd="0" destOrd="0" presId="urn:microsoft.com/office/officeart/2005/8/layout/chevron2"/>
    <dgm:cxn modelId="{8A8366CE-D303-CF4D-BEA9-4552BD9D9523}" type="presParOf" srcId="{4CF8CE65-B013-3848-979B-5B8642B1FF3E}" destId="{CA3EDE1D-2234-1C4B-A2FA-90ADFE5D4F6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77873-3F9A-F944-A1AB-FC86D307305F}">
      <dsp:nvSpPr>
        <dsp:cNvPr id="0" name=""/>
        <dsp:cNvSpPr/>
      </dsp:nvSpPr>
      <dsp:spPr>
        <a:xfrm rot="5400000">
          <a:off x="-118385" y="118592"/>
          <a:ext cx="789233" cy="552463"/>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SEPTA Tokens</a:t>
          </a:r>
        </a:p>
      </dsp:txBody>
      <dsp:txXfrm rot="-5400000">
        <a:off x="1" y="276439"/>
        <a:ext cx="552463" cy="236770"/>
      </dsp:txXfrm>
    </dsp:sp>
    <dsp:sp modelId="{87645E74-174F-9B43-ADC3-55BA2F5A5B4E}">
      <dsp:nvSpPr>
        <dsp:cNvPr id="0" name=""/>
        <dsp:cNvSpPr/>
      </dsp:nvSpPr>
      <dsp:spPr>
        <a:xfrm rot="5400000">
          <a:off x="2669694" y="-2117023"/>
          <a:ext cx="513001" cy="474746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Pick up 2 SEPTA tokens for each trip to and from your service site</a:t>
          </a:r>
        </a:p>
        <a:p>
          <a:pPr marL="114300" lvl="1" indent="-114300" algn="l" defTabSz="577850">
            <a:lnSpc>
              <a:spcPct val="90000"/>
            </a:lnSpc>
            <a:spcBef>
              <a:spcPct val="0"/>
            </a:spcBef>
            <a:spcAft>
              <a:spcPct val="15000"/>
            </a:spcAft>
            <a:buChar char="••"/>
          </a:pPr>
          <a:r>
            <a:rPr lang="en-US" sz="1300" kern="1200"/>
            <a:t>Location: The Netter Center</a:t>
          </a:r>
        </a:p>
      </dsp:txBody>
      <dsp:txXfrm rot="-5400000">
        <a:off x="552464" y="25250"/>
        <a:ext cx="4722420" cy="462915"/>
      </dsp:txXfrm>
    </dsp:sp>
    <dsp:sp modelId="{07314F4B-EA02-6F44-9CF7-47E3B66E5FAF}">
      <dsp:nvSpPr>
        <dsp:cNvPr id="0" name=""/>
        <dsp:cNvSpPr/>
      </dsp:nvSpPr>
      <dsp:spPr>
        <a:xfrm rot="5400000">
          <a:off x="-118385" y="750365"/>
          <a:ext cx="789233" cy="552463"/>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Rebel Bars</a:t>
          </a:r>
        </a:p>
      </dsp:txBody>
      <dsp:txXfrm rot="-5400000">
        <a:off x="1" y="908212"/>
        <a:ext cx="552463" cy="236770"/>
      </dsp:txXfrm>
    </dsp:sp>
    <dsp:sp modelId="{1E3F3849-3AC0-674D-84B6-7FBB79F77687}">
      <dsp:nvSpPr>
        <dsp:cNvPr id="0" name=""/>
        <dsp:cNvSpPr/>
      </dsp:nvSpPr>
      <dsp:spPr>
        <a:xfrm rot="5400000">
          <a:off x="2669694" y="-1485250"/>
          <a:ext cx="513001" cy="474746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Pick up a marked bag of Rebel Bars and any needed supplies</a:t>
          </a:r>
        </a:p>
        <a:p>
          <a:pPr marL="114300" lvl="1" indent="-114300" algn="l" defTabSz="577850">
            <a:lnSpc>
              <a:spcPct val="90000"/>
            </a:lnSpc>
            <a:spcBef>
              <a:spcPct val="0"/>
            </a:spcBef>
            <a:spcAft>
              <a:spcPct val="15000"/>
            </a:spcAft>
            <a:buChar char="••"/>
          </a:pPr>
          <a:r>
            <a:rPr lang="en-US" sz="1300" kern="1200"/>
            <a:t>Location: The Netter Center</a:t>
          </a:r>
        </a:p>
      </dsp:txBody>
      <dsp:txXfrm rot="-5400000">
        <a:off x="552464" y="657023"/>
        <a:ext cx="4722420" cy="462915"/>
      </dsp:txXfrm>
    </dsp:sp>
    <dsp:sp modelId="{6FF8D924-846A-4348-B8AA-03D758316111}">
      <dsp:nvSpPr>
        <dsp:cNvPr id="0" name=""/>
        <dsp:cNvSpPr/>
      </dsp:nvSpPr>
      <dsp:spPr>
        <a:xfrm rot="5400000">
          <a:off x="-118385" y="1382138"/>
          <a:ext cx="789233" cy="552463"/>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Fruit</a:t>
          </a:r>
        </a:p>
      </dsp:txBody>
      <dsp:txXfrm rot="-5400000">
        <a:off x="1" y="1539985"/>
        <a:ext cx="552463" cy="236770"/>
      </dsp:txXfrm>
    </dsp:sp>
    <dsp:sp modelId="{8B15B795-D99C-7B45-9BDC-4ACF346787E5}">
      <dsp:nvSpPr>
        <dsp:cNvPr id="0" name=""/>
        <dsp:cNvSpPr/>
      </dsp:nvSpPr>
      <dsp:spPr>
        <a:xfrm rot="5400000">
          <a:off x="2669694" y="-853477"/>
          <a:ext cx="513001" cy="474746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Pick up a marked bag of fruit</a:t>
          </a:r>
        </a:p>
        <a:p>
          <a:pPr marL="114300" lvl="1" indent="-114300" algn="l" defTabSz="577850">
            <a:lnSpc>
              <a:spcPct val="90000"/>
            </a:lnSpc>
            <a:spcBef>
              <a:spcPct val="0"/>
            </a:spcBef>
            <a:spcAft>
              <a:spcPct val="15000"/>
            </a:spcAft>
            <a:buChar char="••"/>
          </a:pPr>
          <a:r>
            <a:rPr lang="en-US" sz="1300" kern="1200"/>
            <a:t>Location: Commons Dining Hall</a:t>
          </a:r>
        </a:p>
      </dsp:txBody>
      <dsp:txXfrm rot="-5400000">
        <a:off x="552464" y="1288796"/>
        <a:ext cx="4722420" cy="462915"/>
      </dsp:txXfrm>
    </dsp:sp>
    <dsp:sp modelId="{1057E9DC-43D2-BA45-B067-7FC5457E0319}">
      <dsp:nvSpPr>
        <dsp:cNvPr id="0" name=""/>
        <dsp:cNvSpPr/>
      </dsp:nvSpPr>
      <dsp:spPr>
        <a:xfrm rot="5400000">
          <a:off x="-118385" y="2013911"/>
          <a:ext cx="789233" cy="552463"/>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Supplies (if necessary)</a:t>
          </a:r>
        </a:p>
      </dsp:txBody>
      <dsp:txXfrm rot="-5400000">
        <a:off x="1" y="2171758"/>
        <a:ext cx="552463" cy="236770"/>
      </dsp:txXfrm>
    </dsp:sp>
    <dsp:sp modelId="{9337A021-7602-B24E-925E-03416201CD02}">
      <dsp:nvSpPr>
        <dsp:cNvPr id="0" name=""/>
        <dsp:cNvSpPr/>
      </dsp:nvSpPr>
      <dsp:spPr>
        <a:xfrm rot="5400000">
          <a:off x="2669694" y="-221703"/>
          <a:ext cx="513001" cy="474746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Pick up supplies if notified by the fruit stand admin team</a:t>
          </a:r>
        </a:p>
        <a:p>
          <a:pPr marL="114300" lvl="1" indent="-114300" algn="l" defTabSz="577850">
            <a:lnSpc>
              <a:spcPct val="90000"/>
            </a:lnSpc>
            <a:spcBef>
              <a:spcPct val="0"/>
            </a:spcBef>
            <a:spcAft>
              <a:spcPct val="15000"/>
            </a:spcAft>
            <a:buChar char="••"/>
          </a:pPr>
          <a:r>
            <a:rPr lang="en-US" sz="1300" kern="1200"/>
            <a:t>Location: AUNI Office</a:t>
          </a:r>
        </a:p>
      </dsp:txBody>
      <dsp:txXfrm rot="-5400000">
        <a:off x="552464" y="1920570"/>
        <a:ext cx="4722420" cy="462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ABDA9-C895-2B48-8339-ECCB60AF492B}">
      <dsp:nvSpPr>
        <dsp:cNvPr id="0" name=""/>
        <dsp:cNvSpPr/>
      </dsp:nvSpPr>
      <dsp:spPr>
        <a:xfrm rot="5400000">
          <a:off x="-126992" y="128091"/>
          <a:ext cx="846614" cy="592629"/>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Data Tracker</a:t>
          </a:r>
        </a:p>
      </dsp:txBody>
      <dsp:txXfrm rot="-5400000">
        <a:off x="1" y="297414"/>
        <a:ext cx="592629" cy="253985"/>
      </dsp:txXfrm>
    </dsp:sp>
    <dsp:sp modelId="{7B16B1AB-539A-5B4A-8A1A-E1C4345FFABA}">
      <dsp:nvSpPr>
        <dsp:cNvPr id="0" name=""/>
        <dsp:cNvSpPr/>
      </dsp:nvSpPr>
      <dsp:spPr>
        <a:xfrm rot="5400000">
          <a:off x="2671128" y="-2077398"/>
          <a:ext cx="550299" cy="470729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One student from each </a:t>
          </a:r>
          <a:r>
            <a:rPr lang="en-US" sz="1000" kern="1200" dirty="0" smtClean="0"/>
            <a:t>team (</a:t>
          </a:r>
          <a:r>
            <a:rPr lang="en-US" sz="1000" b="1" kern="1200" dirty="0" smtClean="0"/>
            <a:t>The Banker</a:t>
          </a:r>
          <a:r>
            <a:rPr lang="en-US" sz="1000" kern="1200" dirty="0" smtClean="0"/>
            <a:t>) </a:t>
          </a:r>
          <a:r>
            <a:rPr lang="en-US" sz="1000" kern="1200" dirty="0"/>
            <a:t>fills out the Data </a:t>
          </a:r>
          <a:r>
            <a:rPr lang="en-US" sz="1000" kern="1200" dirty="0" smtClean="0"/>
            <a:t>Tracker (link found after reflection form), </a:t>
          </a:r>
          <a:r>
            <a:rPr lang="en-US" sz="1000" kern="1200" dirty="0"/>
            <a:t>indicating how much was sold and the amount of money collected</a:t>
          </a:r>
        </a:p>
        <a:p>
          <a:pPr marL="57150" lvl="1" indent="-57150" algn="l" defTabSz="444500">
            <a:lnSpc>
              <a:spcPct val="90000"/>
            </a:lnSpc>
            <a:spcBef>
              <a:spcPct val="0"/>
            </a:spcBef>
            <a:spcAft>
              <a:spcPct val="15000"/>
            </a:spcAft>
            <a:buChar char="••"/>
          </a:pPr>
          <a:r>
            <a:rPr lang="en-US" sz="1000" kern="1200" dirty="0"/>
            <a:t>Location: Online</a:t>
          </a:r>
        </a:p>
      </dsp:txBody>
      <dsp:txXfrm rot="-5400000">
        <a:off x="592630" y="27963"/>
        <a:ext cx="4680433" cy="496573"/>
      </dsp:txXfrm>
    </dsp:sp>
    <dsp:sp modelId="{F729A53B-9CCA-754A-AAB7-CD133E364C13}">
      <dsp:nvSpPr>
        <dsp:cNvPr id="0" name=""/>
        <dsp:cNvSpPr/>
      </dsp:nvSpPr>
      <dsp:spPr>
        <a:xfrm rot="5400000">
          <a:off x="-126992" y="796917"/>
          <a:ext cx="846614" cy="592629"/>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Drop Off</a:t>
          </a:r>
        </a:p>
      </dsp:txBody>
      <dsp:txXfrm rot="-5400000">
        <a:off x="1" y="966240"/>
        <a:ext cx="592629" cy="253985"/>
      </dsp:txXfrm>
    </dsp:sp>
    <dsp:sp modelId="{FDEC17B8-0F24-D24F-94B5-DD45AC7ED175}">
      <dsp:nvSpPr>
        <dsp:cNvPr id="0" name=""/>
        <dsp:cNvSpPr/>
      </dsp:nvSpPr>
      <dsp:spPr>
        <a:xfrm rot="5400000">
          <a:off x="2671128" y="-1408573"/>
          <a:ext cx="550299" cy="470729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t>Drop Off the Fruit Stand Sheet and any money collected</a:t>
          </a:r>
        </a:p>
        <a:p>
          <a:pPr marL="57150" lvl="1" indent="-57150" algn="l" defTabSz="444500">
            <a:lnSpc>
              <a:spcPct val="90000"/>
            </a:lnSpc>
            <a:spcBef>
              <a:spcPct val="0"/>
            </a:spcBef>
            <a:spcAft>
              <a:spcPct val="15000"/>
            </a:spcAft>
            <a:buChar char="••"/>
          </a:pPr>
          <a:r>
            <a:rPr lang="en-US" sz="1000" kern="1200"/>
            <a:t>Location: UNI Office</a:t>
          </a:r>
        </a:p>
      </dsp:txBody>
      <dsp:txXfrm rot="-5400000">
        <a:off x="592630" y="696788"/>
        <a:ext cx="4680433" cy="496573"/>
      </dsp:txXfrm>
    </dsp:sp>
    <dsp:sp modelId="{FA75A418-F8B8-5544-81B5-14E039878E16}">
      <dsp:nvSpPr>
        <dsp:cNvPr id="0" name=""/>
        <dsp:cNvSpPr/>
      </dsp:nvSpPr>
      <dsp:spPr>
        <a:xfrm rot="5400000">
          <a:off x="-126992" y="1465742"/>
          <a:ext cx="846614" cy="592629"/>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Reflection</a:t>
          </a:r>
        </a:p>
      </dsp:txBody>
      <dsp:txXfrm rot="-5400000">
        <a:off x="1" y="1635065"/>
        <a:ext cx="592629" cy="253985"/>
      </dsp:txXfrm>
    </dsp:sp>
    <dsp:sp modelId="{F6E6816F-8B4E-B744-840B-5E2E934A0364}">
      <dsp:nvSpPr>
        <dsp:cNvPr id="0" name=""/>
        <dsp:cNvSpPr/>
      </dsp:nvSpPr>
      <dsp:spPr>
        <a:xfrm rot="5400000">
          <a:off x="2671128" y="-739748"/>
          <a:ext cx="550299" cy="470729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Fill out the Reflection form, indicating what went well and what could be improved, based on the Fruit Stand session you conducted.</a:t>
          </a:r>
        </a:p>
        <a:p>
          <a:pPr marL="57150" lvl="1" indent="-57150" algn="l" defTabSz="444500">
            <a:lnSpc>
              <a:spcPct val="90000"/>
            </a:lnSpc>
            <a:spcBef>
              <a:spcPct val="0"/>
            </a:spcBef>
            <a:spcAft>
              <a:spcPct val="15000"/>
            </a:spcAft>
            <a:buChar char="••"/>
          </a:pPr>
          <a:r>
            <a:rPr lang="en-US" sz="1000" kern="1200"/>
            <a:t>Location: Online</a:t>
          </a:r>
        </a:p>
      </dsp:txBody>
      <dsp:txXfrm rot="-5400000">
        <a:off x="592630" y="1365613"/>
        <a:ext cx="4680433" cy="496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65333-A371-1842-8A1F-B6B854669036}">
      <dsp:nvSpPr>
        <dsp:cNvPr id="0" name=""/>
        <dsp:cNvSpPr/>
      </dsp:nvSpPr>
      <dsp:spPr>
        <a:xfrm rot="5400000">
          <a:off x="-245635" y="24608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Before Fruit Sales</a:t>
          </a:r>
          <a:endParaRPr lang="en-US" sz="1600" kern="1200" dirty="0"/>
        </a:p>
      </dsp:txBody>
      <dsp:txXfrm rot="-5400000">
        <a:off x="1" y="573596"/>
        <a:ext cx="1146297" cy="491270"/>
      </dsp:txXfrm>
    </dsp:sp>
    <dsp:sp modelId="{7080DA21-BD41-C146-B33C-66F05419036C}">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Count all Fruit, Smoothie Ingredients, and Rebel Bars and document on Operations Plan and Expense Sheet</a:t>
          </a:r>
          <a:endParaRPr lang="en-US" sz="1200" kern="1200" dirty="0"/>
        </a:p>
        <a:p>
          <a:pPr marL="114300" lvl="1" indent="-114300" algn="l" defTabSz="533400">
            <a:lnSpc>
              <a:spcPct val="90000"/>
            </a:lnSpc>
            <a:spcBef>
              <a:spcPct val="0"/>
            </a:spcBef>
            <a:spcAft>
              <a:spcPct val="15000"/>
            </a:spcAft>
            <a:buChar char="••"/>
          </a:pPr>
          <a:r>
            <a:rPr lang="en-US" sz="1200" kern="1200" dirty="0" smtClean="0"/>
            <a:t>Determine cost of each piece of fruit (and price of smoothie, if applicable). </a:t>
          </a:r>
          <a:endParaRPr lang="en-US" sz="1200" kern="1200" dirty="0"/>
        </a:p>
        <a:p>
          <a:pPr marL="114300" lvl="1" indent="-114300" algn="l" defTabSz="533400">
            <a:lnSpc>
              <a:spcPct val="90000"/>
            </a:lnSpc>
            <a:spcBef>
              <a:spcPct val="0"/>
            </a:spcBef>
            <a:spcAft>
              <a:spcPct val="15000"/>
            </a:spcAft>
            <a:buChar char="••"/>
          </a:pPr>
          <a:r>
            <a:rPr lang="en-US" sz="1200" kern="1200" dirty="0" smtClean="0"/>
            <a:t>Use this information to help determine how many pieces of each fruit should go into a single serving bag, and what to price the fruit bags and smoothies at.</a:t>
          </a:r>
          <a:endParaRPr lang="en-US" sz="1200" kern="1200" dirty="0"/>
        </a:p>
      </dsp:txBody>
      <dsp:txXfrm rot="-5400000">
        <a:off x="1146298" y="52408"/>
        <a:ext cx="7031341" cy="960496"/>
      </dsp:txXfrm>
    </dsp:sp>
    <dsp:sp modelId="{3C60DF88-1A15-C243-868C-0114EB2D4BCD}">
      <dsp:nvSpPr>
        <dsp:cNvPr id="0" name=""/>
        <dsp:cNvSpPr/>
      </dsp:nvSpPr>
      <dsp:spPr>
        <a:xfrm rot="5400000">
          <a:off x="-245635" y="168983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During Fruit Sales</a:t>
          </a:r>
          <a:endParaRPr lang="en-US" sz="1600" kern="1200" dirty="0"/>
        </a:p>
      </dsp:txBody>
      <dsp:txXfrm rot="-5400000">
        <a:off x="1" y="2017346"/>
        <a:ext cx="1146297" cy="491270"/>
      </dsp:txXfrm>
    </dsp:sp>
    <dsp:sp modelId="{5C23AFB4-0BBE-8147-888E-02ED05BF1A87}">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Fill out the Sales Tracking sheet.</a:t>
          </a:r>
          <a:endParaRPr lang="en-US" sz="1200" kern="1200" dirty="0"/>
        </a:p>
        <a:p>
          <a:pPr marL="114300" lvl="1" indent="-114300" algn="l" defTabSz="533400">
            <a:lnSpc>
              <a:spcPct val="90000"/>
            </a:lnSpc>
            <a:spcBef>
              <a:spcPct val="0"/>
            </a:spcBef>
            <a:spcAft>
              <a:spcPct val="15000"/>
            </a:spcAft>
            <a:buChar char="••"/>
          </a:pPr>
          <a:r>
            <a:rPr lang="en-US" sz="1200" kern="1200" dirty="0" smtClean="0"/>
            <a:t>Make sure the Fruit Stand table is attractive and well organized.</a:t>
          </a:r>
          <a:endParaRPr lang="en-US" sz="1200" kern="1200" dirty="0"/>
        </a:p>
      </dsp:txBody>
      <dsp:txXfrm rot="-5400000">
        <a:off x="1146298" y="1496158"/>
        <a:ext cx="7031341" cy="960496"/>
      </dsp:txXfrm>
    </dsp:sp>
    <dsp:sp modelId="{DD22558F-FDE3-2C4C-B8DC-0785858E4757}">
      <dsp:nvSpPr>
        <dsp:cNvPr id="0" name=""/>
        <dsp:cNvSpPr/>
      </dsp:nvSpPr>
      <dsp:spPr>
        <a:xfrm rot="5400000">
          <a:off x="-245635" y="313358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After Fruit Sales</a:t>
          </a:r>
          <a:endParaRPr lang="en-US" sz="1600" kern="1200" dirty="0"/>
        </a:p>
      </dsp:txBody>
      <dsp:txXfrm rot="-5400000">
        <a:off x="1" y="3461096"/>
        <a:ext cx="1146297" cy="491270"/>
      </dsp:txXfrm>
    </dsp:sp>
    <dsp:sp modelId="{CA3EDE1D-2234-1C4B-A2FA-90ADFE5D4F6F}">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Complete Expense Sheet filling in the expenses from the Operations Plan and revenue from sales.</a:t>
          </a:r>
          <a:endParaRPr lang="en-US" sz="1200" kern="1200" dirty="0"/>
        </a:p>
        <a:p>
          <a:pPr marL="114300" lvl="1" indent="-114300" algn="l" defTabSz="533400">
            <a:lnSpc>
              <a:spcPct val="90000"/>
            </a:lnSpc>
            <a:spcBef>
              <a:spcPct val="0"/>
            </a:spcBef>
            <a:spcAft>
              <a:spcPct val="15000"/>
            </a:spcAft>
            <a:buChar char="••"/>
          </a:pPr>
          <a:r>
            <a:rPr lang="en-US" sz="1200" kern="1200" dirty="0" smtClean="0"/>
            <a:t>Update the Fruit Stand Balance sheet.</a:t>
          </a:r>
          <a:endParaRPr lang="en-US" sz="1200" kern="1200" dirty="0"/>
        </a:p>
        <a:p>
          <a:pPr marL="114300" lvl="1" indent="-114300" algn="l" defTabSz="533400">
            <a:lnSpc>
              <a:spcPct val="90000"/>
            </a:lnSpc>
            <a:spcBef>
              <a:spcPct val="0"/>
            </a:spcBef>
            <a:spcAft>
              <a:spcPct val="15000"/>
            </a:spcAft>
            <a:buChar char="••"/>
          </a:pPr>
          <a:r>
            <a:rPr lang="en-US" sz="1200" kern="1200" dirty="0" smtClean="0"/>
            <a:t>Help clean up Fruit Stand supplies.</a:t>
          </a:r>
          <a:endParaRPr lang="en-US" sz="1200" kern="1200" dirty="0"/>
        </a:p>
      </dsp:txBody>
      <dsp:txXfrm rot="-5400000">
        <a:off x="1146298" y="2939908"/>
        <a:ext cx="7031341" cy="960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65333-A371-1842-8A1F-B6B854669036}">
      <dsp:nvSpPr>
        <dsp:cNvPr id="0" name=""/>
        <dsp:cNvSpPr/>
      </dsp:nvSpPr>
      <dsp:spPr>
        <a:xfrm rot="5400000">
          <a:off x="-245635" y="24608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Before Fruit Sales</a:t>
          </a:r>
          <a:endParaRPr lang="en-US" sz="1600" kern="1200" dirty="0"/>
        </a:p>
      </dsp:txBody>
      <dsp:txXfrm rot="-5400000">
        <a:off x="1" y="573596"/>
        <a:ext cx="1146297" cy="491270"/>
      </dsp:txXfrm>
    </dsp:sp>
    <dsp:sp modelId="{7080DA21-BD41-C146-B33C-66F05419036C}">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Support washing, chopping, and bagging of fruit.</a:t>
          </a:r>
          <a:endParaRPr lang="en-US" sz="1500" kern="1200" dirty="0"/>
        </a:p>
        <a:p>
          <a:pPr marL="114300" lvl="1" indent="-114300" algn="l" defTabSz="666750">
            <a:lnSpc>
              <a:spcPct val="90000"/>
            </a:lnSpc>
            <a:spcBef>
              <a:spcPct val="0"/>
            </a:spcBef>
            <a:spcAft>
              <a:spcPct val="15000"/>
            </a:spcAft>
            <a:buChar char="••"/>
          </a:pPr>
          <a:r>
            <a:rPr lang="en-US" sz="1500" kern="1200" dirty="0" smtClean="0"/>
            <a:t>If necessary, order materials from the supply store.</a:t>
          </a:r>
          <a:endParaRPr lang="en-US" sz="1500" kern="1200" dirty="0"/>
        </a:p>
        <a:p>
          <a:pPr marL="114300" lvl="1" indent="-114300" algn="l" defTabSz="666750">
            <a:lnSpc>
              <a:spcPct val="90000"/>
            </a:lnSpc>
            <a:spcBef>
              <a:spcPct val="0"/>
            </a:spcBef>
            <a:spcAft>
              <a:spcPct val="15000"/>
            </a:spcAft>
            <a:buChar char="••"/>
          </a:pPr>
          <a:r>
            <a:rPr lang="en-US" sz="1500" kern="1200" dirty="0" smtClean="0"/>
            <a:t>Work with Marketing to complete the Sales/Marketing Plan.</a:t>
          </a:r>
          <a:endParaRPr lang="en-US" sz="1500" kern="1200" dirty="0"/>
        </a:p>
        <a:p>
          <a:pPr marL="114300" lvl="1" indent="-114300" algn="l" defTabSz="666750">
            <a:lnSpc>
              <a:spcPct val="90000"/>
            </a:lnSpc>
            <a:spcBef>
              <a:spcPct val="0"/>
            </a:spcBef>
            <a:spcAft>
              <a:spcPct val="15000"/>
            </a:spcAft>
            <a:buChar char="••"/>
          </a:pPr>
          <a:r>
            <a:rPr lang="en-US" sz="1500" kern="1200" dirty="0" smtClean="0"/>
            <a:t>Practice Fruit Stand Math.</a:t>
          </a:r>
          <a:endParaRPr lang="en-US" sz="1500" kern="1200" dirty="0"/>
        </a:p>
      </dsp:txBody>
      <dsp:txXfrm rot="-5400000">
        <a:off x="1146298" y="52408"/>
        <a:ext cx="7031341" cy="960496"/>
      </dsp:txXfrm>
    </dsp:sp>
    <dsp:sp modelId="{3C60DF88-1A15-C243-868C-0114EB2D4BCD}">
      <dsp:nvSpPr>
        <dsp:cNvPr id="0" name=""/>
        <dsp:cNvSpPr/>
      </dsp:nvSpPr>
      <dsp:spPr>
        <a:xfrm rot="5400000">
          <a:off x="-245635" y="168983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During Fruit Sales</a:t>
          </a:r>
          <a:endParaRPr lang="en-US" sz="1600" kern="1200" dirty="0"/>
        </a:p>
      </dsp:txBody>
      <dsp:txXfrm rot="-5400000">
        <a:off x="1" y="2017346"/>
        <a:ext cx="1146297" cy="491270"/>
      </dsp:txXfrm>
    </dsp:sp>
    <dsp:sp modelId="{5C23AFB4-0BBE-8147-888E-02ED05BF1A87}">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Operate the Cash Register.</a:t>
          </a:r>
          <a:endParaRPr lang="en-US" sz="1500" kern="1200" dirty="0"/>
        </a:p>
        <a:p>
          <a:pPr marL="114300" lvl="1" indent="-114300" algn="l" defTabSz="666750">
            <a:lnSpc>
              <a:spcPct val="90000"/>
            </a:lnSpc>
            <a:spcBef>
              <a:spcPct val="0"/>
            </a:spcBef>
            <a:spcAft>
              <a:spcPct val="15000"/>
            </a:spcAft>
            <a:buChar char="••"/>
          </a:pPr>
          <a:r>
            <a:rPr lang="en-US" sz="1500" kern="1200" dirty="0" smtClean="0"/>
            <a:t>Make sure the Fruit Stand table is attractive and well organized.</a:t>
          </a:r>
          <a:endParaRPr lang="en-US" sz="1500" kern="1200" dirty="0"/>
        </a:p>
      </dsp:txBody>
      <dsp:txXfrm rot="-5400000">
        <a:off x="1146298" y="1496158"/>
        <a:ext cx="7031341" cy="960496"/>
      </dsp:txXfrm>
    </dsp:sp>
    <dsp:sp modelId="{DD22558F-FDE3-2C4C-B8DC-0785858E4757}">
      <dsp:nvSpPr>
        <dsp:cNvPr id="0" name=""/>
        <dsp:cNvSpPr/>
      </dsp:nvSpPr>
      <dsp:spPr>
        <a:xfrm rot="5400000">
          <a:off x="-245635" y="313358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After Fruit Sales</a:t>
          </a:r>
          <a:endParaRPr lang="en-US" sz="1600" kern="1200" dirty="0"/>
        </a:p>
      </dsp:txBody>
      <dsp:txXfrm rot="-5400000">
        <a:off x="1" y="3461096"/>
        <a:ext cx="1146297" cy="491270"/>
      </dsp:txXfrm>
    </dsp:sp>
    <dsp:sp modelId="{CA3EDE1D-2234-1C4B-A2FA-90ADFE5D4F6F}">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Gives Sales report and determines purchasing for Fruit Stand with The Banker.</a:t>
          </a:r>
          <a:endParaRPr lang="en-US" sz="1500" kern="1200" dirty="0"/>
        </a:p>
        <a:p>
          <a:pPr marL="114300" lvl="1" indent="-114300" algn="l" defTabSz="666750">
            <a:lnSpc>
              <a:spcPct val="90000"/>
            </a:lnSpc>
            <a:spcBef>
              <a:spcPct val="0"/>
            </a:spcBef>
            <a:spcAft>
              <a:spcPct val="15000"/>
            </a:spcAft>
            <a:buChar char="••"/>
          </a:pPr>
          <a:r>
            <a:rPr lang="en-US" sz="1500" kern="1200" dirty="0" smtClean="0"/>
            <a:t>Help clean up Fruit Stand supplies.</a:t>
          </a:r>
          <a:endParaRPr lang="en-US" sz="1500" kern="1200" dirty="0"/>
        </a:p>
      </dsp:txBody>
      <dsp:txXfrm rot="-5400000">
        <a:off x="1146298" y="2939908"/>
        <a:ext cx="7031341" cy="960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65333-A371-1842-8A1F-B6B854669036}">
      <dsp:nvSpPr>
        <dsp:cNvPr id="0" name=""/>
        <dsp:cNvSpPr/>
      </dsp:nvSpPr>
      <dsp:spPr>
        <a:xfrm rot="5400000">
          <a:off x="-245635" y="24608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Before Fruit Sales</a:t>
          </a:r>
          <a:endParaRPr lang="en-US" sz="1600" kern="1200" dirty="0"/>
        </a:p>
      </dsp:txBody>
      <dsp:txXfrm rot="-5400000">
        <a:off x="1" y="573596"/>
        <a:ext cx="1146297" cy="491270"/>
      </dsp:txXfrm>
    </dsp:sp>
    <dsp:sp modelId="{7080DA21-BD41-C146-B33C-66F05419036C}">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Support washing, chopping, and bagging of fruit.</a:t>
          </a:r>
          <a:endParaRPr lang="en-US" sz="2000" kern="1200" dirty="0"/>
        </a:p>
        <a:p>
          <a:pPr marL="228600" lvl="1" indent="-228600" algn="l" defTabSz="889000">
            <a:lnSpc>
              <a:spcPct val="90000"/>
            </a:lnSpc>
            <a:spcBef>
              <a:spcPct val="0"/>
            </a:spcBef>
            <a:spcAft>
              <a:spcPct val="15000"/>
            </a:spcAft>
            <a:buChar char="••"/>
          </a:pPr>
          <a:r>
            <a:rPr lang="en-US" sz="2000" kern="1200" dirty="0" smtClean="0"/>
            <a:t>Work with Marketing to complete the Sales/Marketing Plan.</a:t>
          </a:r>
          <a:endParaRPr lang="en-US" sz="2000" kern="1200" dirty="0"/>
        </a:p>
        <a:p>
          <a:pPr marL="228600" lvl="1" indent="-228600" algn="l" defTabSz="889000">
            <a:lnSpc>
              <a:spcPct val="90000"/>
            </a:lnSpc>
            <a:spcBef>
              <a:spcPct val="0"/>
            </a:spcBef>
            <a:spcAft>
              <a:spcPct val="15000"/>
            </a:spcAft>
            <a:buChar char="••"/>
          </a:pPr>
          <a:r>
            <a:rPr lang="en-US" sz="2000" kern="1200" dirty="0" smtClean="0"/>
            <a:t>Create advertisements, posters, social media, etc.</a:t>
          </a:r>
          <a:endParaRPr lang="en-US" sz="2000" kern="1200" dirty="0"/>
        </a:p>
      </dsp:txBody>
      <dsp:txXfrm rot="-5400000">
        <a:off x="1146298" y="52408"/>
        <a:ext cx="7031341" cy="960496"/>
      </dsp:txXfrm>
    </dsp:sp>
    <dsp:sp modelId="{3C60DF88-1A15-C243-868C-0114EB2D4BCD}">
      <dsp:nvSpPr>
        <dsp:cNvPr id="0" name=""/>
        <dsp:cNvSpPr/>
      </dsp:nvSpPr>
      <dsp:spPr>
        <a:xfrm rot="5400000">
          <a:off x="-245635" y="168983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During Fruit Sales</a:t>
          </a:r>
          <a:endParaRPr lang="en-US" sz="1600" kern="1200" dirty="0"/>
        </a:p>
      </dsp:txBody>
      <dsp:txXfrm rot="-5400000">
        <a:off x="1" y="2017346"/>
        <a:ext cx="1146297" cy="491270"/>
      </dsp:txXfrm>
    </dsp:sp>
    <dsp:sp modelId="{5C23AFB4-0BBE-8147-888E-02ED05BF1A87}">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Makes sure everyone in the school knows that Fruit Stand is open.</a:t>
          </a:r>
          <a:endParaRPr lang="en-US" sz="2000" kern="1200" dirty="0"/>
        </a:p>
      </dsp:txBody>
      <dsp:txXfrm rot="-5400000">
        <a:off x="1146298" y="1496158"/>
        <a:ext cx="7031341" cy="960496"/>
      </dsp:txXfrm>
    </dsp:sp>
    <dsp:sp modelId="{DD22558F-FDE3-2C4C-B8DC-0785858E4757}">
      <dsp:nvSpPr>
        <dsp:cNvPr id="0" name=""/>
        <dsp:cNvSpPr/>
      </dsp:nvSpPr>
      <dsp:spPr>
        <a:xfrm rot="5400000">
          <a:off x="-245635" y="313358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After Fruit Sales</a:t>
          </a:r>
          <a:endParaRPr lang="en-US" sz="1600" kern="1200" dirty="0"/>
        </a:p>
      </dsp:txBody>
      <dsp:txXfrm rot="-5400000">
        <a:off x="1" y="3461096"/>
        <a:ext cx="1146297" cy="491270"/>
      </dsp:txXfrm>
    </dsp:sp>
    <dsp:sp modelId="{CA3EDE1D-2234-1C4B-A2FA-90ADFE5D4F6F}">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Help clean up Fruit Stand supplies.</a:t>
          </a:r>
          <a:endParaRPr lang="en-US" sz="2000" kern="1200" dirty="0"/>
        </a:p>
      </dsp:txBody>
      <dsp:txXfrm rot="-5400000">
        <a:off x="1146298" y="2939908"/>
        <a:ext cx="7031341" cy="960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65333-A371-1842-8A1F-B6B854669036}">
      <dsp:nvSpPr>
        <dsp:cNvPr id="0" name=""/>
        <dsp:cNvSpPr/>
      </dsp:nvSpPr>
      <dsp:spPr>
        <a:xfrm rot="5400000">
          <a:off x="-245635" y="24608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Before Fruit Sales</a:t>
          </a:r>
          <a:endParaRPr lang="en-US" sz="1600" kern="1200" dirty="0"/>
        </a:p>
      </dsp:txBody>
      <dsp:txXfrm rot="-5400000">
        <a:off x="1" y="573596"/>
        <a:ext cx="1146297" cy="491270"/>
      </dsp:txXfrm>
    </dsp:sp>
    <dsp:sp modelId="{7080DA21-BD41-C146-B33C-66F05419036C}">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Completes Sign-In sheet.</a:t>
          </a:r>
          <a:endParaRPr lang="en-US" sz="2000" kern="1200" dirty="0"/>
        </a:p>
        <a:p>
          <a:pPr marL="228600" lvl="1" indent="-228600" algn="l" defTabSz="889000">
            <a:lnSpc>
              <a:spcPct val="90000"/>
            </a:lnSpc>
            <a:spcBef>
              <a:spcPct val="0"/>
            </a:spcBef>
            <a:spcAft>
              <a:spcPct val="15000"/>
            </a:spcAft>
            <a:buChar char="••"/>
          </a:pPr>
          <a:r>
            <a:rPr lang="en-US" sz="2000" kern="1200" dirty="0" smtClean="0"/>
            <a:t>Support washing, chopping, and bagging of fruit.</a:t>
          </a:r>
          <a:endParaRPr lang="en-US" sz="2000" kern="1200" dirty="0"/>
        </a:p>
        <a:p>
          <a:pPr marL="228600" lvl="1" indent="-228600" algn="l" defTabSz="889000">
            <a:lnSpc>
              <a:spcPct val="90000"/>
            </a:lnSpc>
            <a:spcBef>
              <a:spcPct val="0"/>
            </a:spcBef>
            <a:spcAft>
              <a:spcPct val="15000"/>
            </a:spcAft>
            <a:buChar char="••"/>
          </a:pPr>
          <a:r>
            <a:rPr lang="en-US" sz="2000" kern="1200" dirty="0" smtClean="0"/>
            <a:t>Ensures Fruit Stand production area is safe and sanitary.</a:t>
          </a:r>
          <a:endParaRPr lang="en-US" sz="2000" kern="1200" dirty="0"/>
        </a:p>
      </dsp:txBody>
      <dsp:txXfrm rot="-5400000">
        <a:off x="1146298" y="52408"/>
        <a:ext cx="7031341" cy="960496"/>
      </dsp:txXfrm>
    </dsp:sp>
    <dsp:sp modelId="{3C60DF88-1A15-C243-868C-0114EB2D4BCD}">
      <dsp:nvSpPr>
        <dsp:cNvPr id="0" name=""/>
        <dsp:cNvSpPr/>
      </dsp:nvSpPr>
      <dsp:spPr>
        <a:xfrm rot="5400000">
          <a:off x="-245635" y="168983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During Fruit Sales</a:t>
          </a:r>
          <a:endParaRPr lang="en-US" sz="1600" kern="1200" dirty="0"/>
        </a:p>
      </dsp:txBody>
      <dsp:txXfrm rot="-5400000">
        <a:off x="1" y="2017346"/>
        <a:ext cx="1146297" cy="491270"/>
      </dsp:txXfrm>
    </dsp:sp>
    <dsp:sp modelId="{5C23AFB4-0BBE-8147-888E-02ED05BF1A87}">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Maintains orderly and fun environment during Fruit Stand sales.</a:t>
          </a:r>
          <a:endParaRPr lang="en-US" sz="2000" kern="1200" dirty="0"/>
        </a:p>
        <a:p>
          <a:pPr marL="228600" lvl="1" indent="-228600" algn="l" defTabSz="889000">
            <a:lnSpc>
              <a:spcPct val="90000"/>
            </a:lnSpc>
            <a:spcBef>
              <a:spcPct val="0"/>
            </a:spcBef>
            <a:spcAft>
              <a:spcPct val="15000"/>
            </a:spcAft>
            <a:buChar char="••"/>
          </a:pPr>
          <a:r>
            <a:rPr lang="en-US" sz="2000" kern="1200" dirty="0" smtClean="0"/>
            <a:t>Prevents loss and theft during Fruit Stand sales.</a:t>
          </a:r>
          <a:endParaRPr lang="en-US" sz="2000" kern="1200" dirty="0"/>
        </a:p>
      </dsp:txBody>
      <dsp:txXfrm rot="-5400000">
        <a:off x="1146298" y="1496158"/>
        <a:ext cx="7031341" cy="960496"/>
      </dsp:txXfrm>
    </dsp:sp>
    <dsp:sp modelId="{DD22558F-FDE3-2C4C-B8DC-0785858E4757}">
      <dsp:nvSpPr>
        <dsp:cNvPr id="0" name=""/>
        <dsp:cNvSpPr/>
      </dsp:nvSpPr>
      <dsp:spPr>
        <a:xfrm rot="5400000">
          <a:off x="-245635" y="3133582"/>
          <a:ext cx="1637567" cy="1146297"/>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After Fruit Sales</a:t>
          </a:r>
          <a:endParaRPr lang="en-US" sz="1600" kern="1200" dirty="0"/>
        </a:p>
      </dsp:txBody>
      <dsp:txXfrm rot="-5400000">
        <a:off x="1" y="3461096"/>
        <a:ext cx="1146297" cy="491270"/>
      </dsp:txXfrm>
    </dsp:sp>
    <dsp:sp modelId="{CA3EDE1D-2234-1C4B-A2FA-90ADFE5D4F6F}">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Helps clean up Fruit Stand supplies.</a:t>
          </a:r>
          <a:endParaRPr lang="en-US" sz="2000" kern="1200" dirty="0"/>
        </a:p>
        <a:p>
          <a:pPr marL="228600" lvl="1" indent="-228600" algn="l" defTabSz="889000">
            <a:lnSpc>
              <a:spcPct val="90000"/>
            </a:lnSpc>
            <a:spcBef>
              <a:spcPct val="0"/>
            </a:spcBef>
            <a:spcAft>
              <a:spcPct val="15000"/>
            </a:spcAft>
            <a:buChar char="••"/>
          </a:pPr>
          <a:r>
            <a:rPr lang="en-US" sz="2000" kern="1200" dirty="0" smtClean="0"/>
            <a:t>Completes Fruit Stand Inventory check.</a:t>
          </a:r>
          <a:endParaRPr lang="en-US" sz="2000" kern="1200" dirty="0"/>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3ED911-0E42-D044-A63A-3770117941F0}" type="datetimeFigureOut">
              <a:rPr lang="en-US" smtClean="0"/>
              <a:t>2/14/16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1946365-3DA9-904A-AF4C-FD6144E0D0E6}" type="slidenum">
              <a:rPr lang="en-US" smtClean="0"/>
              <a:t>‹#›</a:t>
            </a:fld>
            <a:endParaRPr lang="en-US"/>
          </a:p>
        </p:txBody>
      </p:sp>
    </p:spTree>
    <p:extLst>
      <p:ext uri="{BB962C8B-B14F-4D97-AF65-F5344CB8AC3E}">
        <p14:creationId xmlns:p14="http://schemas.microsoft.com/office/powerpoint/2010/main" val="3281893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C76CDDB-D399-0447-9D4B-10793ABFF378}" type="datetimeFigureOut">
              <a:rPr lang="en-US" smtClean="0"/>
              <a:t>2/14/16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DEE847-DCBE-124E-95FA-9864B06F4347}" type="slidenum">
              <a:rPr lang="en-US" smtClean="0"/>
              <a:t>‹#›</a:t>
            </a:fld>
            <a:endParaRPr lang="en-US"/>
          </a:p>
        </p:txBody>
      </p:sp>
    </p:spTree>
    <p:extLst>
      <p:ext uri="{BB962C8B-B14F-4D97-AF65-F5344CB8AC3E}">
        <p14:creationId xmlns:p14="http://schemas.microsoft.com/office/powerpoint/2010/main" val="16566856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7EDC7-2E12-9E48-8413-97B3E5BA9865}" type="datetime1">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ED0F6-0438-F646-813B-1815C3600596}" type="slidenum">
              <a:rPr lang="en-US" smtClean="0"/>
              <a:t>‹#›</a:t>
            </a:fld>
            <a:endParaRPr lang="en-US"/>
          </a:p>
        </p:txBody>
      </p:sp>
    </p:spTree>
    <p:extLst>
      <p:ext uri="{BB962C8B-B14F-4D97-AF65-F5344CB8AC3E}">
        <p14:creationId xmlns:p14="http://schemas.microsoft.com/office/powerpoint/2010/main" val="316060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914D3-E723-0B45-85A4-49823106067D}" type="datetime1">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ED0F6-0438-F646-813B-1815C3600596}" type="slidenum">
              <a:rPr lang="en-US" smtClean="0"/>
              <a:t>‹#›</a:t>
            </a:fld>
            <a:endParaRPr lang="en-US"/>
          </a:p>
        </p:txBody>
      </p:sp>
    </p:spTree>
    <p:extLst>
      <p:ext uri="{BB962C8B-B14F-4D97-AF65-F5344CB8AC3E}">
        <p14:creationId xmlns:p14="http://schemas.microsoft.com/office/powerpoint/2010/main" val="141766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5C031-195B-3444-B127-54DB9D9570A7}" type="datetime1">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ED0F6-0438-F646-813B-1815C3600596}" type="slidenum">
              <a:rPr lang="en-US" smtClean="0"/>
              <a:t>‹#›</a:t>
            </a:fld>
            <a:endParaRPr lang="en-US"/>
          </a:p>
        </p:txBody>
      </p:sp>
    </p:spTree>
    <p:extLst>
      <p:ext uri="{BB962C8B-B14F-4D97-AF65-F5344CB8AC3E}">
        <p14:creationId xmlns:p14="http://schemas.microsoft.com/office/powerpoint/2010/main" val="302084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A49AB-5244-C74A-ABF0-9A48CB0F699E}" type="datetime1">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ED0F6-0438-F646-813B-1815C3600596}" type="slidenum">
              <a:rPr lang="en-US" smtClean="0"/>
              <a:t>‹#›</a:t>
            </a:fld>
            <a:endParaRPr lang="en-US"/>
          </a:p>
        </p:txBody>
      </p:sp>
    </p:spTree>
    <p:extLst>
      <p:ext uri="{BB962C8B-B14F-4D97-AF65-F5344CB8AC3E}">
        <p14:creationId xmlns:p14="http://schemas.microsoft.com/office/powerpoint/2010/main" val="295190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B1A59-AE03-FB4F-9A56-2AB6BE335BDB}" type="datetime1">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ED0F6-0438-F646-813B-1815C3600596}" type="slidenum">
              <a:rPr lang="en-US" smtClean="0"/>
              <a:t>‹#›</a:t>
            </a:fld>
            <a:endParaRPr lang="en-US"/>
          </a:p>
        </p:txBody>
      </p:sp>
    </p:spTree>
    <p:extLst>
      <p:ext uri="{BB962C8B-B14F-4D97-AF65-F5344CB8AC3E}">
        <p14:creationId xmlns:p14="http://schemas.microsoft.com/office/powerpoint/2010/main" val="260628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16E10B-842C-9940-BBC8-283D99AD208C}" type="datetime1">
              <a:rPr lang="en-US" smtClean="0"/>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ED0F6-0438-F646-813B-1815C3600596}" type="slidenum">
              <a:rPr lang="en-US" smtClean="0"/>
              <a:t>‹#›</a:t>
            </a:fld>
            <a:endParaRPr lang="en-US"/>
          </a:p>
        </p:txBody>
      </p:sp>
    </p:spTree>
    <p:extLst>
      <p:ext uri="{BB962C8B-B14F-4D97-AF65-F5344CB8AC3E}">
        <p14:creationId xmlns:p14="http://schemas.microsoft.com/office/powerpoint/2010/main" val="233763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9DA987-CFD3-F84B-93B3-8FA1785F9E29}" type="datetime1">
              <a:rPr lang="en-US" smtClean="0"/>
              <a:t>2/14/16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ED0F6-0438-F646-813B-1815C3600596}" type="slidenum">
              <a:rPr lang="en-US" smtClean="0"/>
              <a:t>‹#›</a:t>
            </a:fld>
            <a:endParaRPr lang="en-US"/>
          </a:p>
        </p:txBody>
      </p:sp>
    </p:spTree>
    <p:extLst>
      <p:ext uri="{BB962C8B-B14F-4D97-AF65-F5344CB8AC3E}">
        <p14:creationId xmlns:p14="http://schemas.microsoft.com/office/powerpoint/2010/main" val="76468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A9237A-AC22-F04C-BB99-69608AA527E0}" type="datetime1">
              <a:rPr lang="en-US" smtClean="0"/>
              <a:t>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ED0F6-0438-F646-813B-1815C3600596}" type="slidenum">
              <a:rPr lang="en-US" smtClean="0"/>
              <a:t>‹#›</a:t>
            </a:fld>
            <a:endParaRPr lang="en-US"/>
          </a:p>
        </p:txBody>
      </p:sp>
    </p:spTree>
    <p:extLst>
      <p:ext uri="{BB962C8B-B14F-4D97-AF65-F5344CB8AC3E}">
        <p14:creationId xmlns:p14="http://schemas.microsoft.com/office/powerpoint/2010/main" val="69133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28BE4-B108-4342-A8C4-5062EC755A45}" type="datetime1">
              <a:rPr lang="en-US" smtClean="0"/>
              <a:t>2/14/16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ED0F6-0438-F646-813B-1815C3600596}" type="slidenum">
              <a:rPr lang="en-US" smtClean="0"/>
              <a:t>‹#›</a:t>
            </a:fld>
            <a:endParaRPr lang="en-US"/>
          </a:p>
        </p:txBody>
      </p:sp>
    </p:spTree>
    <p:extLst>
      <p:ext uri="{BB962C8B-B14F-4D97-AF65-F5344CB8AC3E}">
        <p14:creationId xmlns:p14="http://schemas.microsoft.com/office/powerpoint/2010/main" val="58811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D2B21-7765-6E4F-9BFA-DCC10CDA4D7A}" type="datetime1">
              <a:rPr lang="en-US" smtClean="0"/>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ED0F6-0438-F646-813B-1815C3600596}" type="slidenum">
              <a:rPr lang="en-US" smtClean="0"/>
              <a:t>‹#›</a:t>
            </a:fld>
            <a:endParaRPr lang="en-US"/>
          </a:p>
        </p:txBody>
      </p:sp>
    </p:spTree>
    <p:extLst>
      <p:ext uri="{BB962C8B-B14F-4D97-AF65-F5344CB8AC3E}">
        <p14:creationId xmlns:p14="http://schemas.microsoft.com/office/powerpoint/2010/main" val="276799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0D6B9-889E-F848-8A8F-D88CB6BE40E5}" type="datetime1">
              <a:rPr lang="en-US" smtClean="0"/>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ED0F6-0438-F646-813B-1815C3600596}" type="slidenum">
              <a:rPr lang="en-US" smtClean="0"/>
              <a:t>‹#›</a:t>
            </a:fld>
            <a:endParaRPr lang="en-US"/>
          </a:p>
        </p:txBody>
      </p:sp>
    </p:spTree>
    <p:extLst>
      <p:ext uri="{BB962C8B-B14F-4D97-AF65-F5344CB8AC3E}">
        <p14:creationId xmlns:p14="http://schemas.microsoft.com/office/powerpoint/2010/main" val="112955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8D207-A625-5948-8611-141A43575840}" type="datetime1">
              <a:rPr lang="en-US" smtClean="0"/>
              <a:t>2/14/16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ED0F6-0438-F646-813B-1815C3600596}" type="slidenum">
              <a:rPr lang="en-US" smtClean="0"/>
              <a:t>‹#›</a:t>
            </a:fld>
            <a:endParaRPr lang="en-US"/>
          </a:p>
        </p:txBody>
      </p:sp>
    </p:spTree>
    <p:extLst>
      <p:ext uri="{BB962C8B-B14F-4D97-AF65-F5344CB8AC3E}">
        <p14:creationId xmlns:p14="http://schemas.microsoft.com/office/powerpoint/2010/main" val="18014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5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6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6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64.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6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Fruit Stand Toolkit</a:t>
            </a:r>
            <a:endParaRPr lang="en-US" dirty="0"/>
          </a:p>
        </p:txBody>
      </p:sp>
      <p:sp>
        <p:nvSpPr>
          <p:cNvPr id="3" name="Subtitle 2"/>
          <p:cNvSpPr>
            <a:spLocks noGrp="1"/>
          </p:cNvSpPr>
          <p:nvPr>
            <p:ph type="subTitle" idx="1"/>
          </p:nvPr>
        </p:nvSpPr>
        <p:spPr>
          <a:xfrm>
            <a:off x="1371600" y="3886200"/>
            <a:ext cx="6400800" cy="1220537"/>
          </a:xfrm>
        </p:spPr>
        <p:txBody>
          <a:bodyPr/>
          <a:lstStyle/>
          <a:p>
            <a:r>
              <a:rPr lang="en-US" dirty="0" smtClean="0"/>
              <a:t>Student Driven Healthy Snacks</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1</a:t>
            </a:fld>
            <a:endParaRPr lang="en-US"/>
          </a:p>
        </p:txBody>
      </p:sp>
      <p:sp>
        <p:nvSpPr>
          <p:cNvPr id="5" name="Title 1"/>
          <p:cNvSpPr txBox="1">
            <a:spLocks/>
          </p:cNvSpPr>
          <p:nvPr/>
        </p:nvSpPr>
        <p:spPr>
          <a:xfrm>
            <a:off x="838200" y="510673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200" dirty="0" smtClean="0"/>
              <a:t>Edited by Jarrett Stein, Agatston Urban Nutrition Initiative</a:t>
            </a:r>
            <a:endParaRPr lang="en-US" sz="1200" dirty="0"/>
          </a:p>
        </p:txBody>
      </p:sp>
    </p:spTree>
    <p:extLst>
      <p:ext uri="{BB962C8B-B14F-4D97-AF65-F5344CB8AC3E}">
        <p14:creationId xmlns:p14="http://schemas.microsoft.com/office/powerpoint/2010/main" val="31437861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Role- The Banker</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Each week, one fruit stand mentor is The Banker (this can rotate or stay consistent). The Banker is responsible for documenting and entering the fruit stand sales data.</a:t>
            </a:r>
          </a:p>
          <a:p>
            <a:pPr marL="0" indent="0">
              <a:buNone/>
            </a:pPr>
            <a:endParaRPr lang="en-US" dirty="0"/>
          </a:p>
          <a:p>
            <a:pPr marL="0" indent="0" algn="ctr">
              <a:buNone/>
            </a:pPr>
            <a:r>
              <a:rPr lang="en-US" b="1" dirty="0" smtClean="0"/>
              <a:t>The Banker’s Responsibilities</a:t>
            </a:r>
          </a:p>
          <a:p>
            <a:pPr marL="514350" indent="-514350">
              <a:buFont typeface="+mj-lt"/>
              <a:buAutoNum type="arabicPeriod"/>
            </a:pPr>
            <a:r>
              <a:rPr lang="en-US" dirty="0" smtClean="0"/>
              <a:t>Take 3 pictures- Expense Sheet, Sales Tracker and Balance Sheet and send to Operations Manager.</a:t>
            </a:r>
          </a:p>
          <a:p>
            <a:pPr marL="514350" indent="-514350">
              <a:buFont typeface="+mj-lt"/>
              <a:buAutoNum type="arabicPeriod"/>
            </a:pPr>
            <a:r>
              <a:rPr lang="en-US" dirty="0" smtClean="0"/>
              <a:t>Input the following data into Data Tracking </a:t>
            </a:r>
            <a:r>
              <a:rPr lang="en-US" dirty="0" err="1" smtClean="0"/>
              <a:t>google</a:t>
            </a:r>
            <a:r>
              <a:rPr lang="en-US" dirty="0" smtClean="0"/>
              <a:t> form:</a:t>
            </a:r>
          </a:p>
          <a:p>
            <a:pPr lvl="1"/>
            <a:r>
              <a:rPr lang="en-US" dirty="0" smtClean="0"/>
              <a:t>Total revenue</a:t>
            </a:r>
          </a:p>
          <a:p>
            <a:pPr lvl="1"/>
            <a:r>
              <a:rPr lang="en-US" dirty="0" smtClean="0"/>
              <a:t>Net profit</a:t>
            </a:r>
          </a:p>
          <a:p>
            <a:pPr lvl="1"/>
            <a:r>
              <a:rPr lang="en-US" dirty="0" smtClean="0"/>
              <a:t>Junk Food Trade-Ins</a:t>
            </a:r>
          </a:p>
          <a:p>
            <a:pPr lvl="1"/>
            <a:r>
              <a:rPr lang="en-US" dirty="0" smtClean="0"/>
              <a:t>Overall Fruit Stand Balance</a:t>
            </a:r>
          </a:p>
          <a:p>
            <a:pPr lvl="1"/>
            <a:r>
              <a:rPr lang="en-US" dirty="0" smtClean="0"/>
              <a:t>Fruit, Smoothie, and Rebel Bar Order</a:t>
            </a:r>
          </a:p>
        </p:txBody>
      </p:sp>
      <p:sp>
        <p:nvSpPr>
          <p:cNvPr id="4" name="Slide Number Placeholder 3"/>
          <p:cNvSpPr>
            <a:spLocks noGrp="1"/>
          </p:cNvSpPr>
          <p:nvPr>
            <p:ph type="sldNum" sz="quarter" idx="12"/>
          </p:nvPr>
        </p:nvSpPr>
        <p:spPr/>
        <p:txBody>
          <a:bodyPr/>
          <a:lstStyle/>
          <a:p>
            <a:fld id="{4EBED0F6-0438-F646-813B-1815C3600596}" type="slidenum">
              <a:rPr lang="en-US" smtClean="0"/>
              <a:t>10</a:t>
            </a:fld>
            <a:endParaRPr lang="en-US"/>
          </a:p>
        </p:txBody>
      </p:sp>
    </p:spTree>
    <p:extLst>
      <p:ext uri="{BB962C8B-B14F-4D97-AF65-F5344CB8AC3E}">
        <p14:creationId xmlns:p14="http://schemas.microsoft.com/office/powerpoint/2010/main" val="66028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 Training</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I am </a:t>
            </a:r>
            <a:r>
              <a:rPr lang="en-US" smtClean="0"/>
              <a:t>a Fruit</a:t>
            </a:r>
            <a:endParaRPr lang="en-US" dirty="0" smtClean="0"/>
          </a:p>
          <a:p>
            <a:r>
              <a:rPr lang="en-US" dirty="0" smtClean="0"/>
              <a:t>Our Fruit Stand Training</a:t>
            </a:r>
          </a:p>
          <a:p>
            <a:r>
              <a:rPr lang="en-US" dirty="0" smtClean="0"/>
              <a:t>Applying ‘Accomplishment of Natural Growth’ to the Fruit Stand model (prior reading is Unequal Childhoods) --- Culturally Relevant Pedagogy, Problem Solving Learning (PSL), Asset Based Perspective</a:t>
            </a:r>
          </a:p>
          <a:p>
            <a:r>
              <a:rPr lang="en-US" dirty="0" smtClean="0"/>
              <a:t>Logistics and Procedures</a:t>
            </a:r>
          </a:p>
          <a:p>
            <a:pPr lvl="1"/>
            <a:r>
              <a:rPr lang="en-US" dirty="0" smtClean="0"/>
              <a:t>Adult roles</a:t>
            </a:r>
          </a:p>
          <a:p>
            <a:pPr lvl="2"/>
            <a:r>
              <a:rPr lang="en-US" dirty="0" smtClean="0"/>
              <a:t>Mentor</a:t>
            </a:r>
          </a:p>
          <a:p>
            <a:pPr lvl="3"/>
            <a:r>
              <a:rPr lang="en-US" dirty="0" smtClean="0"/>
              <a:t>Supply/ingredient procurement</a:t>
            </a:r>
          </a:p>
          <a:p>
            <a:pPr lvl="3"/>
            <a:r>
              <a:rPr lang="en-US" dirty="0" smtClean="0"/>
              <a:t>PSL facilitation</a:t>
            </a:r>
          </a:p>
          <a:p>
            <a:pPr lvl="3"/>
            <a:r>
              <a:rPr lang="en-US" dirty="0" smtClean="0"/>
              <a:t>Data collection</a:t>
            </a:r>
          </a:p>
          <a:p>
            <a:pPr lvl="3"/>
            <a:r>
              <a:rPr lang="en-US" dirty="0" smtClean="0"/>
              <a:t>Efficient communication</a:t>
            </a:r>
          </a:p>
          <a:p>
            <a:pPr lvl="2"/>
            <a:r>
              <a:rPr lang="en-US" dirty="0" smtClean="0"/>
              <a:t>Admin</a:t>
            </a:r>
          </a:p>
          <a:p>
            <a:pPr lvl="3"/>
            <a:r>
              <a:rPr lang="en-US" dirty="0" smtClean="0"/>
              <a:t>Ingredient/supply purchase</a:t>
            </a:r>
          </a:p>
          <a:p>
            <a:pPr lvl="3"/>
            <a:r>
              <a:rPr lang="en-US" dirty="0" smtClean="0"/>
              <a:t>Transportation coordination</a:t>
            </a:r>
          </a:p>
          <a:p>
            <a:pPr lvl="3"/>
            <a:r>
              <a:rPr lang="en-US" dirty="0" smtClean="0"/>
              <a:t>PBL performance management</a:t>
            </a:r>
          </a:p>
          <a:p>
            <a:pPr lvl="3"/>
            <a:r>
              <a:rPr lang="en-US" dirty="0" smtClean="0"/>
              <a:t>Data analysis</a:t>
            </a:r>
          </a:p>
          <a:p>
            <a:pPr lvl="1"/>
            <a:r>
              <a:rPr lang="en-US" dirty="0" smtClean="0"/>
              <a:t>Student roles</a:t>
            </a:r>
          </a:p>
          <a:p>
            <a:r>
              <a:rPr lang="en-US" dirty="0" smtClean="0"/>
              <a:t>Fruit Stand Forms</a:t>
            </a:r>
          </a:p>
          <a:p>
            <a:pPr lvl="1"/>
            <a:r>
              <a:rPr lang="en-US" dirty="0" smtClean="0"/>
              <a:t>Expense Sheet</a:t>
            </a:r>
          </a:p>
          <a:p>
            <a:pPr lvl="1"/>
            <a:r>
              <a:rPr lang="en-US" dirty="0" smtClean="0"/>
              <a:t>Operations Plan</a:t>
            </a:r>
          </a:p>
          <a:p>
            <a:pPr lvl="1"/>
            <a:endParaRPr lang="en-US" dirty="0" smtClean="0"/>
          </a:p>
          <a:p>
            <a:r>
              <a:rPr lang="en-US" dirty="0" smtClean="0"/>
              <a:t>Safety, Hygiene, Organization</a:t>
            </a:r>
          </a:p>
          <a:p>
            <a:pPr lvl="1"/>
            <a:r>
              <a:rPr lang="en-US" dirty="0" smtClean="0"/>
              <a:t>Day 1 (where to go)</a:t>
            </a:r>
          </a:p>
          <a:p>
            <a:pPr lvl="2"/>
            <a:r>
              <a:rPr lang="en-US" dirty="0" smtClean="0"/>
              <a:t>Contact info for staff people</a:t>
            </a:r>
          </a:p>
          <a:p>
            <a:pPr lvl="2"/>
            <a:r>
              <a:rPr lang="en-US" dirty="0" smtClean="0"/>
              <a:t>Pricing fruit and accounting for it</a:t>
            </a:r>
          </a:p>
          <a:p>
            <a:pPr lvl="2"/>
            <a:r>
              <a:rPr lang="en-US" dirty="0" smtClean="0"/>
              <a:t>What do the kids fill it out</a:t>
            </a:r>
          </a:p>
          <a:p>
            <a:pPr lvl="3"/>
            <a:r>
              <a:rPr lang="en-US" dirty="0" smtClean="0"/>
              <a:t>Accounting sheet</a:t>
            </a:r>
          </a:p>
          <a:p>
            <a:pPr lvl="3"/>
            <a:r>
              <a:rPr lang="en-US" dirty="0" smtClean="0"/>
              <a:t>Decision about ordering fruit for the next week</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11</a:t>
            </a:fld>
            <a:endParaRPr lang="en-US"/>
          </a:p>
        </p:txBody>
      </p:sp>
    </p:spTree>
    <p:extLst>
      <p:ext uri="{BB962C8B-B14F-4D97-AF65-F5344CB8AC3E}">
        <p14:creationId xmlns:p14="http://schemas.microsoft.com/office/powerpoint/2010/main" val="34524999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Stand Student Recruitment</a:t>
            </a:r>
            <a:endParaRPr lang="en-US" dirty="0"/>
          </a:p>
        </p:txBody>
      </p:sp>
      <p:sp>
        <p:nvSpPr>
          <p:cNvPr id="3" name="Content Placeholder 2"/>
          <p:cNvSpPr>
            <a:spLocks noGrp="1"/>
          </p:cNvSpPr>
          <p:nvPr>
            <p:ph idx="1"/>
          </p:nvPr>
        </p:nvSpPr>
        <p:spPr>
          <a:xfrm>
            <a:off x="457200" y="1600200"/>
            <a:ext cx="8229600" cy="5168415"/>
          </a:xfrm>
        </p:spPr>
        <p:txBody>
          <a:bodyPr>
            <a:normAutofit fontScale="77500" lnSpcReduction="20000"/>
          </a:bodyPr>
          <a:lstStyle/>
          <a:p>
            <a:r>
              <a:rPr lang="en-US" dirty="0" smtClean="0"/>
              <a:t>Applications distributed to any students in the selected cohort who are available to participate in fruit stand.</a:t>
            </a:r>
          </a:p>
          <a:p>
            <a:pPr lvl="1"/>
            <a:r>
              <a:rPr lang="en-US" dirty="0" smtClean="0"/>
              <a:t>Separate per job description/ age group:</a:t>
            </a:r>
          </a:p>
          <a:p>
            <a:pPr lvl="2"/>
            <a:r>
              <a:rPr lang="en-US" dirty="0" smtClean="0"/>
              <a:t>Leader</a:t>
            </a:r>
          </a:p>
          <a:p>
            <a:pPr lvl="2"/>
            <a:r>
              <a:rPr lang="en-US" dirty="0" smtClean="0"/>
              <a:t>Crew</a:t>
            </a:r>
          </a:p>
          <a:p>
            <a:pPr lvl="1"/>
            <a:r>
              <a:rPr lang="en-US" dirty="0" smtClean="0">
                <a:solidFill>
                  <a:srgbClr val="FF0000"/>
                </a:solidFill>
              </a:rPr>
              <a:t>Application has copy of job description, expectations policy, questions, and forms to be filled out and handed back.</a:t>
            </a:r>
          </a:p>
          <a:p>
            <a:pPr lvl="2"/>
            <a:r>
              <a:rPr lang="en-US" dirty="0" smtClean="0">
                <a:solidFill>
                  <a:srgbClr val="FF0000"/>
                </a:solidFill>
              </a:rPr>
              <a:t>Late Dismissal Consent (parent)</a:t>
            </a:r>
          </a:p>
          <a:p>
            <a:pPr lvl="2"/>
            <a:r>
              <a:rPr lang="en-US" dirty="0" smtClean="0">
                <a:solidFill>
                  <a:srgbClr val="FF0000"/>
                </a:solidFill>
              </a:rPr>
              <a:t>Photo/Video Consent (parent)</a:t>
            </a:r>
          </a:p>
          <a:p>
            <a:pPr lvl="2"/>
            <a:r>
              <a:rPr lang="en-US" dirty="0" smtClean="0">
                <a:solidFill>
                  <a:srgbClr val="FF0000"/>
                </a:solidFill>
              </a:rPr>
              <a:t>Teacher/Adult reference (student)</a:t>
            </a:r>
          </a:p>
          <a:p>
            <a:pPr lvl="2"/>
            <a:r>
              <a:rPr lang="en-US" dirty="0" smtClean="0">
                <a:solidFill>
                  <a:srgbClr val="FF0000"/>
                </a:solidFill>
              </a:rPr>
              <a:t>Questions (student)</a:t>
            </a:r>
          </a:p>
          <a:p>
            <a:r>
              <a:rPr lang="en-US" dirty="0" smtClean="0"/>
              <a:t>The goal of the Fruit Stand recruitment process is to pick a diverse group of students with different personalities and interest, but a similar desire to work on a team and make a difference in their community.</a:t>
            </a:r>
          </a:p>
          <a:p>
            <a:pPr lvl="2"/>
            <a:endParaRPr lang="en-US"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EBED0F6-0438-F646-813B-1815C3600596}" type="slidenum">
              <a:rPr lang="en-US" smtClean="0"/>
              <a:t>12</a:t>
            </a:fld>
            <a:endParaRPr lang="en-US"/>
          </a:p>
        </p:txBody>
      </p:sp>
    </p:spTree>
    <p:extLst>
      <p:ext uri="{BB962C8B-B14F-4D97-AF65-F5344CB8AC3E}">
        <p14:creationId xmlns:p14="http://schemas.microsoft.com/office/powerpoint/2010/main" val="34353851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Fruit Stand </a:t>
            </a:r>
            <a:r>
              <a:rPr lang="en-US" dirty="0" smtClean="0"/>
              <a:t>Classroom</a:t>
            </a:r>
            <a:endParaRPr lang="en-US" dirty="0"/>
          </a:p>
        </p:txBody>
      </p:sp>
      <p:sp>
        <p:nvSpPr>
          <p:cNvPr id="3" name="Content Placeholder 2"/>
          <p:cNvSpPr>
            <a:spLocks noGrp="1"/>
          </p:cNvSpPr>
          <p:nvPr>
            <p:ph idx="1"/>
          </p:nvPr>
        </p:nvSpPr>
        <p:spPr/>
        <p:txBody>
          <a:bodyPr>
            <a:noAutofit/>
          </a:bodyPr>
          <a:lstStyle/>
          <a:p>
            <a:pPr marL="0" indent="0">
              <a:buNone/>
            </a:pPr>
            <a:r>
              <a:rPr lang="en-US" sz="800" b="1" dirty="0"/>
              <a:t>Key Characteristics of an effective fruit stand classroom:</a:t>
            </a:r>
            <a:endParaRPr lang="en-US" sz="800" dirty="0"/>
          </a:p>
          <a:p>
            <a:pPr marL="0" indent="0">
              <a:buNone/>
            </a:pPr>
            <a:r>
              <a:rPr lang="en-US" sz="800" b="1" dirty="0"/>
              <a:t> </a:t>
            </a:r>
            <a:endParaRPr lang="en-US" sz="800" dirty="0"/>
          </a:p>
          <a:p>
            <a:pPr marL="514350" indent="-514350">
              <a:buFont typeface="+mj-lt"/>
              <a:buAutoNum type="arabicPeriod"/>
            </a:pPr>
            <a:r>
              <a:rPr lang="en-US" sz="800" b="1" dirty="0" smtClean="0"/>
              <a:t>A </a:t>
            </a:r>
            <a:r>
              <a:rPr lang="en-US" sz="800" b="1" dirty="0"/>
              <a:t>sink! </a:t>
            </a:r>
            <a:r>
              <a:rPr lang="en-US" sz="800" dirty="0"/>
              <a:t>At some point, you will need running water to run an effective fruit stand as you’ll be processing whole fruit into fruit salad and frozen fruit into smoothies. Hands get washed, fruit gets washed, knives/cutting boards/bowls get washed</a:t>
            </a:r>
            <a:r>
              <a:rPr lang="en-US" sz="800" dirty="0" smtClean="0"/>
              <a:t>.</a:t>
            </a:r>
          </a:p>
          <a:p>
            <a:pPr marL="0" indent="0">
              <a:buNone/>
            </a:pPr>
            <a:endParaRPr lang="en-US" sz="800" dirty="0"/>
          </a:p>
          <a:p>
            <a:pPr marL="514350" indent="-514350">
              <a:buFont typeface="+mj-lt"/>
              <a:buAutoNum type="arabicPeriod"/>
            </a:pPr>
            <a:r>
              <a:rPr lang="en-US" sz="800" b="1" dirty="0" smtClean="0"/>
              <a:t>A </a:t>
            </a:r>
            <a:r>
              <a:rPr lang="en-US" sz="800" b="1" dirty="0"/>
              <a:t>safe space to store supplies is extremely important. </a:t>
            </a:r>
            <a:r>
              <a:rPr lang="en-US" sz="800" dirty="0"/>
              <a:t>Supplies that touch food should be kept in a separate, pest-proof container than classroom materials and art supplies. </a:t>
            </a:r>
          </a:p>
          <a:p>
            <a:pPr marL="0" indent="0">
              <a:buNone/>
            </a:pPr>
            <a:endParaRPr lang="en-US" sz="800" dirty="0"/>
          </a:p>
          <a:p>
            <a:pPr marL="514350" indent="-514350">
              <a:buFont typeface="+mj-lt"/>
              <a:buAutoNum type="arabicPeriod"/>
            </a:pPr>
            <a:r>
              <a:rPr lang="en-US" sz="800" b="1" dirty="0" smtClean="0"/>
              <a:t>Chart </a:t>
            </a:r>
            <a:r>
              <a:rPr lang="en-US" sz="800" b="1" dirty="0"/>
              <a:t>paper, a white board and dry erase markers, or a blackboard </a:t>
            </a:r>
            <a:r>
              <a:rPr lang="en-US" sz="800" dirty="0"/>
              <a:t>is needed to keep the agenda and create compelling backdrops for engaging education and media. Beyond the surface, you also need the ink, markers, or chalk and eraser. This is where you write the agenda, keep score for games, brainstorm word webs, or do math problems on the fly. </a:t>
            </a:r>
            <a:endParaRPr lang="en-US" sz="800" dirty="0" smtClean="0"/>
          </a:p>
          <a:p>
            <a:pPr marL="0" indent="0">
              <a:buNone/>
            </a:pPr>
            <a:endParaRPr lang="en-US" sz="800" dirty="0"/>
          </a:p>
          <a:p>
            <a:pPr marL="514350" indent="-514350">
              <a:buFont typeface="+mj-lt"/>
              <a:buAutoNum type="arabicPeriod"/>
            </a:pPr>
            <a:r>
              <a:rPr lang="en-US" sz="800" b="1" dirty="0" smtClean="0"/>
              <a:t>Flat </a:t>
            </a:r>
            <a:r>
              <a:rPr lang="en-US" sz="800" b="1" dirty="0"/>
              <a:t>surfaces for cutting. </a:t>
            </a:r>
            <a:r>
              <a:rPr lang="en-US" sz="800" dirty="0"/>
              <a:t>These can be desks (just make sure no one sits while they cut), small/tall science tables (ideal), or a conference table. If you’re able to run fruit stand in the school kitchen with stainless steel tables, consider yourself very, very fortunate.</a:t>
            </a:r>
          </a:p>
          <a:p>
            <a:pPr marL="0" indent="0">
              <a:buNone/>
            </a:pPr>
            <a:endParaRPr lang="en-US" sz="800" dirty="0"/>
          </a:p>
          <a:p>
            <a:pPr marL="514350" indent="-514350">
              <a:buFont typeface="+mj-lt"/>
              <a:buAutoNum type="arabicPeriod"/>
            </a:pPr>
            <a:r>
              <a:rPr lang="en-US" sz="800" b="1" dirty="0" smtClean="0"/>
              <a:t>A </a:t>
            </a:r>
            <a:r>
              <a:rPr lang="en-US" sz="800" b="1" dirty="0"/>
              <a:t>trashcan/recycle bin is your friend. </a:t>
            </a:r>
            <a:r>
              <a:rPr lang="en-US" sz="800" dirty="0"/>
              <a:t>There are always paper towels, plastic spoons, and apple cores (although if you can compost, you should compost) getting discarded during fruit stand. These things belong in a bin, not on the floor.</a:t>
            </a:r>
          </a:p>
          <a:p>
            <a:pPr marL="0" indent="0">
              <a:buNone/>
            </a:pPr>
            <a:endParaRPr lang="en-US" sz="800" dirty="0"/>
          </a:p>
          <a:p>
            <a:pPr marL="514350" indent="-514350">
              <a:buFont typeface="+mj-lt"/>
              <a:buAutoNum type="arabicPeriod"/>
            </a:pPr>
            <a:r>
              <a:rPr lang="en-US" sz="800" b="1" dirty="0"/>
              <a:t>6. A cashbox</a:t>
            </a:r>
            <a:r>
              <a:rPr lang="en-US" sz="800" dirty="0"/>
              <a:t> with a lock is the best way to store money. If you don’t have access to one, then use a gallon </a:t>
            </a:r>
            <a:r>
              <a:rPr lang="en-US" sz="800" dirty="0" err="1"/>
              <a:t>ziplock</a:t>
            </a:r>
            <a:r>
              <a:rPr lang="en-US" sz="800" dirty="0"/>
              <a:t> bag or other sealable pouch. Money (beside some petty cash that is kept by the UACS/AUNI staff person in charge) should never be stored at the school, it should always be deposited at the AUNI office within 24 hours.</a:t>
            </a:r>
          </a:p>
          <a:p>
            <a:pPr marL="0" indent="0">
              <a:buNone/>
            </a:pPr>
            <a:endParaRPr lang="en-US" sz="800" dirty="0"/>
          </a:p>
          <a:p>
            <a:pPr marL="514350" indent="-514350">
              <a:buFont typeface="+mj-lt"/>
              <a:buAutoNum type="arabicPeriod"/>
            </a:pPr>
            <a:r>
              <a:rPr lang="en-US" sz="800" b="1" dirty="0"/>
              <a:t>7. Blank Hats (preferred) or nametags </a:t>
            </a:r>
            <a:r>
              <a:rPr lang="en-US" sz="800" dirty="0"/>
              <a:t>are very helpful to foster community within the fruit stand team. If the fruit stand students will remain stable throughout the semester, they should each get their own hat that they write their name on and can decorate. If hats aren’t available, make nametags (with pins, lanyards, or tape). Tags are also good to make for specific roles so students feel ownership and accountability for their role in the stand session. Address labels make simple nametags.</a:t>
            </a:r>
          </a:p>
          <a:p>
            <a:pPr marL="0" indent="0">
              <a:buNone/>
            </a:pPr>
            <a:endParaRPr lang="en-US" sz="800" dirty="0"/>
          </a:p>
          <a:p>
            <a:pPr marL="514350" indent="-514350">
              <a:buFont typeface="+mj-lt"/>
              <a:buAutoNum type="arabicPeriod"/>
            </a:pPr>
            <a:r>
              <a:rPr lang="en-US" sz="800" b="1" dirty="0"/>
              <a:t>8. Students work in small groups </a:t>
            </a:r>
            <a:r>
              <a:rPr lang="en-US" sz="800" dirty="0"/>
              <a:t>(Penn and elementary/high) to complete concrete tasks that foster the achievement of the fruit stand goals. This might be washing fruit, calculating fruit stand profit, creating fruit stand posters, or practicing sales pitches and public speaking.</a:t>
            </a:r>
          </a:p>
          <a:p>
            <a:pPr marL="0" indent="0">
              <a:buNone/>
            </a:pPr>
            <a:endParaRPr lang="en-US" sz="800" dirty="0"/>
          </a:p>
          <a:p>
            <a:pPr marL="514350" indent="-514350">
              <a:buFont typeface="+mj-lt"/>
              <a:buAutoNum type="arabicPeriod"/>
            </a:pPr>
            <a:r>
              <a:rPr lang="en-US" sz="800" b="1" dirty="0"/>
              <a:t>9.</a:t>
            </a:r>
            <a:r>
              <a:rPr lang="en-US" sz="800" dirty="0"/>
              <a:t> </a:t>
            </a:r>
            <a:r>
              <a:rPr lang="en-US" sz="800" b="1" dirty="0"/>
              <a:t>Look out for teachable moments while learning by doing. </a:t>
            </a:r>
            <a:r>
              <a:rPr lang="en-US" sz="800" dirty="0"/>
              <a:t>Every aspect of fruit stand is an opportunity for mentorship and positive reinforcement. Set goals, high expectations and provide consistent support to each member of the fruit stand team. The core activities of the fruit stand can be connected to a variety of disciplines (math, writing, public speaking, art/design, business literacy, digital media, </a:t>
            </a:r>
            <a:r>
              <a:rPr lang="en-US" sz="800" dirty="0" err="1"/>
              <a:t>etc</a:t>
            </a:r>
            <a:r>
              <a:rPr lang="en-US" sz="800" dirty="0"/>
              <a:t>) and don't be afraid to make these connections.</a:t>
            </a:r>
          </a:p>
          <a:p>
            <a:pPr marL="0" indent="0">
              <a:buNone/>
            </a:pPr>
            <a:endParaRPr lang="en-US" sz="800" dirty="0"/>
          </a:p>
          <a:p>
            <a:pPr marL="514350" indent="-514350">
              <a:buFont typeface="+mj-lt"/>
              <a:buAutoNum type="arabicPeriod"/>
            </a:pPr>
            <a:r>
              <a:rPr lang="en-US" sz="800" b="1" dirty="0"/>
              <a:t>10. A calm, supportive atmosphere where all individuals on the team understand their roles, how they can seek support, and the expectations for which they are being held accountable.</a:t>
            </a:r>
            <a:endParaRPr lang="en-US" sz="800" dirty="0"/>
          </a:p>
        </p:txBody>
      </p:sp>
      <p:sp>
        <p:nvSpPr>
          <p:cNvPr id="4" name="Slide Number Placeholder 3"/>
          <p:cNvSpPr>
            <a:spLocks noGrp="1"/>
          </p:cNvSpPr>
          <p:nvPr>
            <p:ph type="sldNum" sz="quarter" idx="12"/>
          </p:nvPr>
        </p:nvSpPr>
        <p:spPr/>
        <p:txBody>
          <a:bodyPr/>
          <a:lstStyle/>
          <a:p>
            <a:fld id="{4EBED0F6-0438-F646-813B-1815C3600596}" type="slidenum">
              <a:rPr lang="en-US" smtClean="0"/>
              <a:t>13</a:t>
            </a:fld>
            <a:endParaRPr lang="en-US"/>
          </a:p>
        </p:txBody>
      </p:sp>
    </p:spTree>
    <p:extLst>
      <p:ext uri="{BB962C8B-B14F-4D97-AF65-F5344CB8AC3E}">
        <p14:creationId xmlns:p14="http://schemas.microsoft.com/office/powerpoint/2010/main" val="2146888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Ten Tips for Working at the Fruit Stand</a:t>
            </a:r>
            <a:r>
              <a:rPr lang="en-US" dirty="0"/>
              <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a:t> </a:t>
            </a:r>
            <a:r>
              <a:rPr lang="en-US" dirty="0" smtClean="0"/>
              <a:t>Be </a:t>
            </a:r>
            <a:r>
              <a:rPr lang="en-US" dirty="0"/>
              <a:t>safe, not sorry. Always keep knives under a close watch to avoid unnecessary injuries. </a:t>
            </a:r>
          </a:p>
          <a:p>
            <a:pPr marL="514350" lvl="0" indent="-514350">
              <a:buFont typeface="+mj-lt"/>
              <a:buAutoNum type="arabicPeriod"/>
            </a:pPr>
            <a:r>
              <a:rPr lang="en-US" dirty="0"/>
              <a:t>Never underestimate the importance of sanitation. When in doubt, wash your hands or use hand sanitizer and keep the working area clean. </a:t>
            </a:r>
          </a:p>
          <a:p>
            <a:pPr marL="514350" lvl="0" indent="-514350">
              <a:buFont typeface="+mj-lt"/>
              <a:buAutoNum type="arabicPeriod"/>
            </a:pPr>
            <a:r>
              <a:rPr lang="en-US" dirty="0"/>
              <a:t>Keep a close eye on the fruit. If they drop it, they need to wash it.</a:t>
            </a:r>
          </a:p>
          <a:p>
            <a:pPr marL="514350" lvl="0" indent="-514350">
              <a:buFont typeface="+mj-lt"/>
              <a:buAutoNum type="arabicPeriod"/>
            </a:pPr>
            <a:r>
              <a:rPr lang="en-US" dirty="0"/>
              <a:t>Always give students responsibility. Teach by asking, not by doing.</a:t>
            </a:r>
          </a:p>
          <a:p>
            <a:pPr marL="514350" lvl="0" indent="-514350">
              <a:buFont typeface="+mj-lt"/>
              <a:buAutoNum type="arabicPeriod"/>
            </a:pPr>
            <a:r>
              <a:rPr lang="en-US" dirty="0"/>
              <a:t>Get to know the students’ names as quickly as possible. It’s far more acceptable to ask at the beginning than to ask at the end.</a:t>
            </a:r>
          </a:p>
          <a:p>
            <a:pPr marL="514350" lvl="0" indent="-514350">
              <a:buFont typeface="+mj-lt"/>
              <a:buAutoNum type="arabicPeriod"/>
            </a:pPr>
            <a:r>
              <a:rPr lang="en-US" dirty="0"/>
              <a:t>Get the school involved. On a fundamental scale the school can encourage teachers to be proactive about the fruit stand.</a:t>
            </a:r>
          </a:p>
          <a:p>
            <a:pPr marL="514350" lvl="0" indent="-514350">
              <a:buFont typeface="+mj-lt"/>
              <a:buAutoNum type="arabicPeriod"/>
            </a:pPr>
            <a:r>
              <a:rPr lang="en-US" dirty="0"/>
              <a:t>While still maintaining authority, establish a genuine, appropriate friendship with the student. This will help you make a true impact on the students’ lives.</a:t>
            </a:r>
          </a:p>
          <a:p>
            <a:pPr marL="514350" lvl="0" indent="-514350">
              <a:buFont typeface="+mj-lt"/>
              <a:buAutoNum type="arabicPeriod"/>
            </a:pPr>
            <a:r>
              <a:rPr lang="en-US" dirty="0"/>
              <a:t>Remember that you are there for the students. Always make decisions with this in mind.</a:t>
            </a:r>
          </a:p>
          <a:p>
            <a:pPr marL="514350" lvl="0" indent="-514350">
              <a:buFont typeface="+mj-lt"/>
              <a:buAutoNum type="arabicPeriod"/>
            </a:pPr>
            <a:r>
              <a:rPr lang="en-US" dirty="0"/>
              <a:t>Maximize the inherent assets of your fruit stand team and the fruit stand model. Minimize the deficits outside of your control.</a:t>
            </a:r>
          </a:p>
          <a:p>
            <a:pPr marL="514350" lvl="0" indent="-514350">
              <a:buFont typeface="+mj-lt"/>
              <a:buAutoNum type="arabicPeriod"/>
            </a:pPr>
            <a:r>
              <a:rPr lang="en-US" dirty="0"/>
              <a:t>Positivity is contagious!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14</a:t>
            </a:fld>
            <a:endParaRPr lang="en-US"/>
          </a:p>
        </p:txBody>
      </p:sp>
    </p:spTree>
    <p:extLst>
      <p:ext uri="{BB962C8B-B14F-4D97-AF65-F5344CB8AC3E}">
        <p14:creationId xmlns:p14="http://schemas.microsoft.com/office/powerpoint/2010/main" val="33625195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Fruit Stand Mentor Flow Chart</a:t>
            </a:r>
            <a:endParaRPr lang="en-US" dirty="0"/>
          </a:p>
        </p:txBody>
      </p:sp>
      <p:graphicFrame>
        <p:nvGraphicFramePr>
          <p:cNvPr id="4" name="Diagram 3"/>
          <p:cNvGraphicFramePr/>
          <p:nvPr>
            <p:extLst>
              <p:ext uri="{D42A27DB-BD31-4B8C-83A1-F6EECF244321}">
                <p14:modId xmlns:p14="http://schemas.microsoft.com/office/powerpoint/2010/main" val="1917232306"/>
              </p:ext>
            </p:extLst>
          </p:nvPr>
        </p:nvGraphicFramePr>
        <p:xfrm>
          <a:off x="3386873" y="1414515"/>
          <a:ext cx="5299927" cy="2684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559586"/>
            <a:ext cx="2762976" cy="954107"/>
          </a:xfrm>
          <a:prstGeom prst="rect">
            <a:avLst/>
          </a:prstGeom>
          <a:noFill/>
        </p:spPr>
        <p:txBody>
          <a:bodyPr wrap="square" rtlCol="0">
            <a:spAutoFit/>
          </a:bodyPr>
          <a:lstStyle/>
          <a:p>
            <a:r>
              <a:rPr lang="en-US" sz="1400" i="1" dirty="0"/>
              <a:t>Student volunteers should follow these steps before traveling to a school for a Fruit Stand session.</a:t>
            </a:r>
            <a:endParaRPr lang="en-US" sz="1400" dirty="0"/>
          </a:p>
          <a:p>
            <a:endParaRPr lang="en-US" sz="1400" dirty="0"/>
          </a:p>
        </p:txBody>
      </p:sp>
      <p:graphicFrame>
        <p:nvGraphicFramePr>
          <p:cNvPr id="6" name="Diagram 5"/>
          <p:cNvGraphicFramePr/>
          <p:nvPr>
            <p:extLst>
              <p:ext uri="{D42A27DB-BD31-4B8C-83A1-F6EECF244321}">
                <p14:modId xmlns:p14="http://schemas.microsoft.com/office/powerpoint/2010/main" val="4106750682"/>
              </p:ext>
            </p:extLst>
          </p:nvPr>
        </p:nvGraphicFramePr>
        <p:xfrm>
          <a:off x="3386874" y="4341517"/>
          <a:ext cx="5299926" cy="218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457200" y="4341517"/>
            <a:ext cx="2985796" cy="954107"/>
          </a:xfrm>
          <a:prstGeom prst="rect">
            <a:avLst/>
          </a:prstGeom>
          <a:noFill/>
        </p:spPr>
        <p:txBody>
          <a:bodyPr wrap="square" rtlCol="0">
            <a:spAutoFit/>
          </a:bodyPr>
          <a:lstStyle/>
          <a:p>
            <a:r>
              <a:rPr lang="en-US" sz="1400" i="1" dirty="0" smtClean="0"/>
              <a:t>Student volunteers should follow these steps after returning from a Fruit Stand session.</a:t>
            </a:r>
            <a:endParaRPr lang="en-US" sz="1400" dirty="0" smtClean="0"/>
          </a:p>
          <a:p>
            <a:endParaRPr lang="en-US" sz="1400" dirty="0"/>
          </a:p>
        </p:txBody>
      </p:sp>
      <p:sp>
        <p:nvSpPr>
          <p:cNvPr id="3" name="Slide Number Placeholder 2"/>
          <p:cNvSpPr>
            <a:spLocks noGrp="1"/>
          </p:cNvSpPr>
          <p:nvPr>
            <p:ph type="sldNum" sz="quarter" idx="12"/>
          </p:nvPr>
        </p:nvSpPr>
        <p:spPr/>
        <p:txBody>
          <a:bodyPr/>
          <a:lstStyle/>
          <a:p>
            <a:fld id="{4EBED0F6-0438-F646-813B-1815C3600596}" type="slidenum">
              <a:rPr lang="en-US" smtClean="0"/>
              <a:t>15</a:t>
            </a:fld>
            <a:endParaRPr lang="en-US"/>
          </a:p>
        </p:txBody>
      </p:sp>
    </p:spTree>
    <p:extLst>
      <p:ext uri="{BB962C8B-B14F-4D97-AF65-F5344CB8AC3E}">
        <p14:creationId xmlns:p14="http://schemas.microsoft.com/office/powerpoint/2010/main" val="2814849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Fruit Stand $</a:t>
            </a:r>
            <a:endParaRPr lang="en-US" dirty="0"/>
          </a:p>
        </p:txBody>
      </p:sp>
      <p:sp>
        <p:nvSpPr>
          <p:cNvPr id="3" name="Content Placeholder 2"/>
          <p:cNvSpPr>
            <a:spLocks noGrp="1"/>
          </p:cNvSpPr>
          <p:nvPr>
            <p:ph idx="1"/>
          </p:nvPr>
        </p:nvSpPr>
        <p:spPr>
          <a:xfrm>
            <a:off x="457200" y="1600201"/>
            <a:ext cx="8229600" cy="2062692"/>
          </a:xfrm>
        </p:spPr>
        <p:txBody>
          <a:bodyPr>
            <a:normAutofit fontScale="55000" lnSpcReduction="20000"/>
          </a:bodyPr>
          <a:lstStyle/>
          <a:p>
            <a:r>
              <a:rPr lang="en-US" dirty="0" smtClean="0"/>
              <a:t>Other than the $5 left in the cash box onsite at the end of each fruit stand, return all other money to the AUNI office within 24 </a:t>
            </a:r>
            <a:r>
              <a:rPr lang="en-US" dirty="0" err="1" smtClean="0"/>
              <a:t>hrs</a:t>
            </a:r>
            <a:r>
              <a:rPr lang="en-US" dirty="0" smtClean="0"/>
              <a:t> of the fruit stand.</a:t>
            </a:r>
          </a:p>
          <a:p>
            <a:r>
              <a:rPr lang="en-US" dirty="0" smtClean="0"/>
              <a:t>Put the money in an envelope (found on shelf in UNI) with the following written on the front:</a:t>
            </a:r>
          </a:p>
          <a:p>
            <a:pPr lvl="1"/>
            <a:r>
              <a:rPr lang="en-US" dirty="0" smtClean="0"/>
              <a:t>Date of fruit stand</a:t>
            </a:r>
          </a:p>
          <a:p>
            <a:pPr lvl="1"/>
            <a:r>
              <a:rPr lang="en-US" dirty="0" smtClean="0"/>
              <a:t>Fruit stand location</a:t>
            </a:r>
          </a:p>
          <a:p>
            <a:pPr lvl="1"/>
            <a:r>
              <a:rPr lang="en-US" dirty="0" smtClean="0"/>
              <a:t>Total $ in envelope</a:t>
            </a:r>
          </a:p>
          <a:p>
            <a:r>
              <a:rPr lang="en-US" dirty="0" smtClean="0"/>
              <a:t>Put the envelope in the Fruit Stand Safe (Ashley’s office, open 9-5pm).</a:t>
            </a:r>
            <a:endParaRPr lang="en-US" dirty="0"/>
          </a:p>
        </p:txBody>
      </p:sp>
      <p:sp>
        <p:nvSpPr>
          <p:cNvPr id="4" name="Rectangle 3"/>
          <p:cNvSpPr/>
          <p:nvPr/>
        </p:nvSpPr>
        <p:spPr>
          <a:xfrm>
            <a:off x="1950418" y="4127841"/>
            <a:ext cx="5329630" cy="238144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585437" y="4615471"/>
            <a:ext cx="4172987" cy="369332"/>
          </a:xfrm>
          <a:prstGeom prst="rect">
            <a:avLst/>
          </a:prstGeom>
          <a:noFill/>
        </p:spPr>
        <p:txBody>
          <a:bodyPr wrap="square" rtlCol="0">
            <a:spAutoFit/>
          </a:bodyPr>
          <a:lstStyle/>
          <a:p>
            <a:r>
              <a:rPr lang="en-US" dirty="0" smtClean="0"/>
              <a:t>1/21/15        		Huey       		   $21.50</a:t>
            </a:r>
            <a:endParaRPr lang="en-US" dirty="0"/>
          </a:p>
        </p:txBody>
      </p:sp>
      <p:sp>
        <p:nvSpPr>
          <p:cNvPr id="6" name="Slide Number Placeholder 5"/>
          <p:cNvSpPr>
            <a:spLocks noGrp="1"/>
          </p:cNvSpPr>
          <p:nvPr>
            <p:ph type="sldNum" sz="quarter" idx="12"/>
          </p:nvPr>
        </p:nvSpPr>
        <p:spPr/>
        <p:txBody>
          <a:bodyPr/>
          <a:lstStyle/>
          <a:p>
            <a:fld id="{4EBED0F6-0438-F646-813B-1815C3600596}" type="slidenum">
              <a:rPr lang="en-US" smtClean="0"/>
              <a:t>16</a:t>
            </a:fld>
            <a:endParaRPr lang="en-US"/>
          </a:p>
        </p:txBody>
      </p:sp>
    </p:spTree>
    <p:extLst>
      <p:ext uri="{BB962C8B-B14F-4D97-AF65-F5344CB8AC3E}">
        <p14:creationId xmlns:p14="http://schemas.microsoft.com/office/powerpoint/2010/main" val="54063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75"/>
            <a:ext cx="8229600" cy="1143000"/>
          </a:xfrm>
        </p:spPr>
        <p:txBody>
          <a:bodyPr/>
          <a:lstStyle/>
          <a:p>
            <a:r>
              <a:rPr lang="en-US" dirty="0" smtClean="0"/>
              <a:t>Student Manager Job Description</a:t>
            </a:r>
            <a:endParaRPr lang="en-US" dirty="0"/>
          </a:p>
        </p:txBody>
      </p:sp>
      <p:sp>
        <p:nvSpPr>
          <p:cNvPr id="4" name="TextBox 3"/>
          <p:cNvSpPr txBox="1"/>
          <p:nvPr/>
        </p:nvSpPr>
        <p:spPr>
          <a:xfrm>
            <a:off x="267367" y="1283368"/>
            <a:ext cx="8729579" cy="5139868"/>
          </a:xfrm>
          <a:prstGeom prst="rect">
            <a:avLst/>
          </a:prstGeom>
          <a:noFill/>
        </p:spPr>
        <p:txBody>
          <a:bodyPr wrap="square" rtlCol="0">
            <a:spAutoFit/>
          </a:bodyPr>
          <a:lstStyle/>
          <a:p>
            <a:r>
              <a:rPr lang="en-US" sz="1400" dirty="0" smtClean="0"/>
              <a:t>The </a:t>
            </a:r>
            <a:r>
              <a:rPr lang="en-US" sz="1400" dirty="0"/>
              <a:t>most important part of the Fruit Stand manager’s job will be overseeing younger students who will act as the Fruit Stand crew. You will teach these students how to cut, bag and sell the fruit. You will oversee these younger students as they function in the roles of Accounting, Marketing, Sales, and Safety Chief. You will need to be active leaders to control the students and make sure they do their jobs as Fruit Stand workers. A Fruit Stand Mentor will be with you to help guide the students.</a:t>
            </a:r>
          </a:p>
          <a:p>
            <a:endParaRPr lang="en-US" b="1" dirty="0" smtClean="0"/>
          </a:p>
          <a:p>
            <a:r>
              <a:rPr lang="en-US" b="1" dirty="0" smtClean="0"/>
              <a:t>Job </a:t>
            </a:r>
            <a:r>
              <a:rPr lang="en-US" b="1" dirty="0"/>
              <a:t>Responsibilities:</a:t>
            </a:r>
            <a:endParaRPr lang="en-US" dirty="0"/>
          </a:p>
          <a:p>
            <a:r>
              <a:rPr lang="en-US" sz="1400" dirty="0"/>
              <a:t>- Arrive on time every day, ready and motivated to work.</a:t>
            </a:r>
          </a:p>
          <a:p>
            <a:r>
              <a:rPr lang="en-US" sz="1400" dirty="0"/>
              <a:t>- Meet with the Fruit Stand Mentors and Crew to discuss goals.</a:t>
            </a:r>
          </a:p>
          <a:p>
            <a:r>
              <a:rPr lang="en-US" sz="1400" dirty="0"/>
              <a:t>- Supervise and instruct a crew of 2</a:t>
            </a:r>
            <a:r>
              <a:rPr lang="en-US" sz="1400" baseline="30000" dirty="0"/>
              <a:t>nd</a:t>
            </a:r>
            <a:r>
              <a:rPr lang="en-US" sz="1400" dirty="0"/>
              <a:t> and 3rd graders in Fruit Stand.</a:t>
            </a:r>
          </a:p>
          <a:p>
            <a:r>
              <a:rPr lang="en-US" sz="1400" dirty="0"/>
              <a:t>- Report and communicate with the Fruit Stand Mentors on a weekly basis.</a:t>
            </a:r>
          </a:p>
          <a:p>
            <a:r>
              <a:rPr lang="en-US" sz="1400" dirty="0"/>
              <a:t>- Answer questions about the different roles in Fruit Stand.</a:t>
            </a:r>
          </a:p>
          <a:p>
            <a:r>
              <a:rPr lang="en-US" sz="1400" dirty="0"/>
              <a:t>- Engage workers in a multitude of games, activities and conversations relating to Fruit Stand.</a:t>
            </a:r>
          </a:p>
          <a:p>
            <a:r>
              <a:rPr lang="en-US" sz="1400" dirty="0"/>
              <a:t>- Communication with the Fruit Stand Mentors if you have to miss work.</a:t>
            </a:r>
          </a:p>
          <a:p>
            <a:endParaRPr lang="en-US" b="1" dirty="0" smtClean="0"/>
          </a:p>
          <a:p>
            <a:r>
              <a:rPr lang="en-US" b="1" dirty="0" smtClean="0"/>
              <a:t>Job </a:t>
            </a:r>
            <a:r>
              <a:rPr lang="en-US" b="1" dirty="0"/>
              <a:t>Requirements:</a:t>
            </a:r>
            <a:endParaRPr lang="en-US" dirty="0"/>
          </a:p>
          <a:p>
            <a:r>
              <a:rPr lang="en-US" sz="1400" dirty="0"/>
              <a:t>- </a:t>
            </a:r>
            <a:r>
              <a:rPr lang="en-US" sz="1400" i="1" dirty="0"/>
              <a:t>Must</a:t>
            </a:r>
            <a:r>
              <a:rPr lang="en-US" sz="1400" dirty="0"/>
              <a:t> be willing to stay at </a:t>
            </a:r>
            <a:r>
              <a:rPr lang="en-US" sz="1400" dirty="0" err="1"/>
              <a:t>Comegys</a:t>
            </a:r>
            <a:r>
              <a:rPr lang="en-US" sz="1400" dirty="0"/>
              <a:t> until Fruit Stand closes at 5:50pm</a:t>
            </a:r>
          </a:p>
          <a:p>
            <a:r>
              <a:rPr lang="en-US" sz="1400" dirty="0"/>
              <a:t>- Ability to be a team player and work independently</a:t>
            </a:r>
          </a:p>
          <a:p>
            <a:r>
              <a:rPr lang="en-US" sz="1400" dirty="0"/>
              <a:t>- Strong work ethic, creativity, and passion for good food</a:t>
            </a:r>
          </a:p>
          <a:p>
            <a:r>
              <a:rPr lang="en-US" sz="1400" dirty="0"/>
              <a:t>- Dedication to the mission of Fruit Stand</a:t>
            </a:r>
          </a:p>
          <a:p>
            <a:r>
              <a:rPr lang="en-US" sz="1400" dirty="0"/>
              <a:t>- Leadership ability and decision-making abilities</a:t>
            </a:r>
          </a:p>
          <a:p>
            <a:endParaRPr lang="en-US" dirty="0"/>
          </a:p>
        </p:txBody>
      </p:sp>
      <p:sp>
        <p:nvSpPr>
          <p:cNvPr id="5" name="Slide Number Placeholder 4"/>
          <p:cNvSpPr>
            <a:spLocks noGrp="1"/>
          </p:cNvSpPr>
          <p:nvPr>
            <p:ph type="sldNum" sz="quarter" idx="12"/>
          </p:nvPr>
        </p:nvSpPr>
        <p:spPr/>
        <p:txBody>
          <a:bodyPr/>
          <a:lstStyle/>
          <a:p>
            <a:fld id="{4EBED0F6-0438-F646-813B-1815C3600596}" type="slidenum">
              <a:rPr lang="en-US" smtClean="0"/>
              <a:t>17</a:t>
            </a:fld>
            <a:endParaRPr lang="en-US"/>
          </a:p>
        </p:txBody>
      </p:sp>
    </p:spTree>
    <p:extLst>
      <p:ext uri="{BB962C8B-B14F-4D97-AF65-F5344CB8AC3E}">
        <p14:creationId xmlns:p14="http://schemas.microsoft.com/office/powerpoint/2010/main" val="758183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Worker Job Description</a:t>
            </a:r>
            <a:endParaRPr lang="en-US" dirty="0"/>
          </a:p>
        </p:txBody>
      </p:sp>
      <p:sp>
        <p:nvSpPr>
          <p:cNvPr id="5" name="Rectangle 4"/>
          <p:cNvSpPr/>
          <p:nvPr/>
        </p:nvSpPr>
        <p:spPr>
          <a:xfrm>
            <a:off x="240632" y="1420857"/>
            <a:ext cx="8903368" cy="3939540"/>
          </a:xfrm>
          <a:prstGeom prst="rect">
            <a:avLst/>
          </a:prstGeom>
        </p:spPr>
        <p:txBody>
          <a:bodyPr wrap="square">
            <a:spAutoFit/>
          </a:bodyPr>
          <a:lstStyle/>
          <a:p>
            <a:r>
              <a:rPr lang="en-US" sz="1400" dirty="0"/>
              <a:t>The most important part of the Fruit Stand Crew’s job is to cut, bag and sell the fruit. The crew will work with other students to create a fruit stand that works efficiently and professionally.  The crew will be made up of a few different roles such as: Loud Mouth, Cashier, and Security Guard. A successful Fruit Stand can only exist if all of these roles can work together in complete harmony. Each fruit stand will be assigned one day to be open for business and each fruit stand will compete against the other days. </a:t>
            </a:r>
          </a:p>
          <a:p>
            <a:endParaRPr lang="en-US" dirty="0"/>
          </a:p>
          <a:p>
            <a:r>
              <a:rPr lang="en-US" b="1" dirty="0"/>
              <a:t>Job Responsibilities:</a:t>
            </a:r>
            <a:endParaRPr lang="en-US" dirty="0"/>
          </a:p>
          <a:p>
            <a:r>
              <a:rPr lang="en-US" sz="1400" dirty="0"/>
              <a:t>- Arrive on time every day ready and motivated to work.</a:t>
            </a:r>
          </a:p>
          <a:p>
            <a:r>
              <a:rPr lang="en-US" sz="1400" dirty="0"/>
              <a:t>- Meet with the Fruit Stand Mentors and Crew to discuss goals.</a:t>
            </a:r>
          </a:p>
          <a:p>
            <a:r>
              <a:rPr lang="en-US" sz="1400" dirty="0"/>
              <a:t>- Cut, bag, and sell fruit and other foods.</a:t>
            </a:r>
          </a:p>
          <a:p>
            <a:pPr marL="285750" indent="-285750">
              <a:buFontTx/>
              <a:buChar char="-"/>
            </a:pPr>
            <a:r>
              <a:rPr lang="en-US" sz="1400" dirty="0" smtClean="0"/>
              <a:t>Fill </a:t>
            </a:r>
            <a:r>
              <a:rPr lang="en-US" sz="1400" dirty="0"/>
              <a:t>the role of Loud Mouth, Cashier, and Safety Chief as necessary</a:t>
            </a:r>
            <a:r>
              <a:rPr lang="en-US" sz="1400" dirty="0" smtClean="0"/>
              <a:t>.</a:t>
            </a:r>
          </a:p>
          <a:p>
            <a:endParaRPr lang="en-US" sz="1400" dirty="0"/>
          </a:p>
          <a:p>
            <a:r>
              <a:rPr lang="en-US" b="1" dirty="0"/>
              <a:t>Job Requirements:</a:t>
            </a:r>
            <a:endParaRPr lang="en-US" dirty="0"/>
          </a:p>
          <a:p>
            <a:r>
              <a:rPr lang="en-US" sz="1400" dirty="0"/>
              <a:t>- </a:t>
            </a:r>
            <a:r>
              <a:rPr lang="en-US" sz="1400" i="1" dirty="0"/>
              <a:t>Must</a:t>
            </a:r>
            <a:r>
              <a:rPr lang="en-US" sz="1400" dirty="0"/>
              <a:t> be willing to stay at </a:t>
            </a:r>
            <a:r>
              <a:rPr lang="en-US" sz="1400" dirty="0" err="1"/>
              <a:t>Comegys</a:t>
            </a:r>
            <a:r>
              <a:rPr lang="en-US" sz="1400" dirty="0"/>
              <a:t> until Fruit Stand closes at 5:50pm</a:t>
            </a:r>
          </a:p>
          <a:p>
            <a:r>
              <a:rPr lang="en-US" sz="1400" dirty="0"/>
              <a:t>- Ability to be a team player and work independently</a:t>
            </a:r>
          </a:p>
          <a:p>
            <a:r>
              <a:rPr lang="en-US" sz="1400" dirty="0"/>
              <a:t>- Strong work ethic, creativity, and passion for good food</a:t>
            </a:r>
          </a:p>
          <a:p>
            <a:r>
              <a:rPr lang="en-US" sz="1400" dirty="0"/>
              <a:t>- Dedication to the mission of Fruit Stand</a:t>
            </a:r>
          </a:p>
        </p:txBody>
      </p:sp>
      <p:sp>
        <p:nvSpPr>
          <p:cNvPr id="6" name="Slide Number Placeholder 5"/>
          <p:cNvSpPr>
            <a:spLocks noGrp="1"/>
          </p:cNvSpPr>
          <p:nvPr>
            <p:ph type="sldNum" sz="quarter" idx="12"/>
          </p:nvPr>
        </p:nvSpPr>
        <p:spPr/>
        <p:txBody>
          <a:bodyPr/>
          <a:lstStyle/>
          <a:p>
            <a:fld id="{4EBED0F6-0438-F646-813B-1815C3600596}" type="slidenum">
              <a:rPr lang="en-US" smtClean="0"/>
              <a:t>18</a:t>
            </a:fld>
            <a:endParaRPr lang="en-US"/>
          </a:p>
        </p:txBody>
      </p:sp>
    </p:spTree>
    <p:extLst>
      <p:ext uri="{BB962C8B-B14F-4D97-AF65-F5344CB8AC3E}">
        <p14:creationId xmlns:p14="http://schemas.microsoft.com/office/powerpoint/2010/main" val="341702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Stand Lesson Structure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Operations Plan</a:t>
            </a:r>
          </a:p>
          <a:p>
            <a:pPr lvl="1"/>
            <a:r>
              <a:rPr lang="en-US" dirty="0" smtClean="0"/>
              <a:t>Roles</a:t>
            </a:r>
          </a:p>
          <a:p>
            <a:pPr lvl="1"/>
            <a:r>
              <a:rPr lang="en-US" dirty="0" smtClean="0"/>
              <a:t>Goals</a:t>
            </a:r>
          </a:p>
          <a:p>
            <a:pPr lvl="1"/>
            <a:r>
              <a:rPr lang="en-US" dirty="0" smtClean="0"/>
              <a:t>Pros and Grows partners</a:t>
            </a:r>
          </a:p>
          <a:p>
            <a:r>
              <a:rPr lang="en-US" dirty="0" smtClean="0"/>
              <a:t>Fruit Processing</a:t>
            </a:r>
          </a:p>
          <a:p>
            <a:pPr lvl="1"/>
            <a:r>
              <a:rPr lang="en-US" dirty="0" smtClean="0"/>
              <a:t>Weekly Focus</a:t>
            </a:r>
          </a:p>
          <a:p>
            <a:pPr lvl="1"/>
            <a:r>
              <a:rPr lang="en-US" dirty="0" smtClean="0"/>
              <a:t>Role breakout</a:t>
            </a:r>
          </a:p>
          <a:p>
            <a:pPr lvl="2"/>
            <a:r>
              <a:rPr lang="en-US" dirty="0" smtClean="0"/>
              <a:t>PSL</a:t>
            </a:r>
          </a:p>
          <a:p>
            <a:r>
              <a:rPr lang="en-US" dirty="0" smtClean="0"/>
              <a:t>Fruit Stand Setup and Sales</a:t>
            </a:r>
          </a:p>
          <a:p>
            <a:pPr lvl="1"/>
            <a:r>
              <a:rPr lang="en-US" dirty="0" smtClean="0"/>
              <a:t>Role breakout</a:t>
            </a:r>
          </a:p>
          <a:p>
            <a:r>
              <a:rPr lang="en-US" dirty="0" smtClean="0"/>
              <a:t>Fruit Stand Cleanup</a:t>
            </a:r>
          </a:p>
          <a:p>
            <a:pPr lvl="1"/>
            <a:r>
              <a:rPr lang="en-US" dirty="0" smtClean="0"/>
              <a:t>Pros and Grows</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19</a:t>
            </a:fld>
            <a:endParaRPr lang="en-US"/>
          </a:p>
        </p:txBody>
      </p:sp>
    </p:spTree>
    <p:extLst>
      <p:ext uri="{BB962C8B-B14F-4D97-AF65-F5344CB8AC3E}">
        <p14:creationId xmlns:p14="http://schemas.microsoft.com/office/powerpoint/2010/main" val="34053422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Toolkit Works: Part 1</a:t>
            </a:r>
            <a:endParaRPr lang="en-US" dirty="0"/>
          </a:p>
        </p:txBody>
      </p:sp>
      <p:sp>
        <p:nvSpPr>
          <p:cNvPr id="3" name="Content Placeholder 2"/>
          <p:cNvSpPr>
            <a:spLocks noGrp="1"/>
          </p:cNvSpPr>
          <p:nvPr>
            <p:ph idx="1"/>
          </p:nvPr>
        </p:nvSpPr>
        <p:spPr>
          <a:xfrm>
            <a:off x="133685" y="1315777"/>
            <a:ext cx="8836526" cy="5043905"/>
          </a:xfrm>
        </p:spPr>
        <p:txBody>
          <a:bodyPr numCol="2">
            <a:noAutofit/>
          </a:bodyPr>
          <a:lstStyle/>
          <a:p>
            <a:r>
              <a:rPr lang="en-US" sz="1900" b="1" dirty="0" smtClean="0"/>
              <a:t>Adult Resources: This is information adult mentors need to succeed in fruit stand. Review these materials before each fruit stand.</a:t>
            </a:r>
          </a:p>
          <a:p>
            <a:pPr lvl="1"/>
            <a:r>
              <a:rPr lang="en-US" sz="1900" dirty="0" smtClean="0"/>
              <a:t>What is Fruit Stand (4)</a:t>
            </a:r>
          </a:p>
          <a:p>
            <a:pPr lvl="1"/>
            <a:r>
              <a:rPr lang="en-US" sz="1900" dirty="0" smtClean="0"/>
              <a:t>Steps to Starting a Fruit Stand (5)</a:t>
            </a:r>
          </a:p>
          <a:p>
            <a:pPr lvl="1"/>
            <a:r>
              <a:rPr lang="en-US" sz="1900" dirty="0" smtClean="0"/>
              <a:t>Who, Where, When (6)</a:t>
            </a:r>
          </a:p>
          <a:p>
            <a:pPr lvl="1"/>
            <a:r>
              <a:rPr lang="en-US" sz="1900" dirty="0" smtClean="0"/>
              <a:t>Current Operations (7)</a:t>
            </a:r>
          </a:p>
          <a:p>
            <a:pPr lvl="1"/>
            <a:r>
              <a:rPr lang="en-US" sz="1900" dirty="0" smtClean="0"/>
              <a:t>Admin Staffing (8)</a:t>
            </a:r>
          </a:p>
          <a:p>
            <a:pPr lvl="1"/>
            <a:r>
              <a:rPr lang="en-US" sz="1900" dirty="0" smtClean="0"/>
              <a:t>Adult Mentor Job Description (9)</a:t>
            </a:r>
          </a:p>
          <a:p>
            <a:pPr lvl="2"/>
            <a:r>
              <a:rPr lang="en-US" sz="1900" dirty="0" smtClean="0"/>
              <a:t>The Banker Job Description (10)</a:t>
            </a:r>
          </a:p>
          <a:p>
            <a:pPr lvl="1"/>
            <a:r>
              <a:rPr lang="en-US" sz="1900" dirty="0" smtClean="0"/>
              <a:t>Adult Mentor Training (11)</a:t>
            </a:r>
          </a:p>
          <a:p>
            <a:pPr lvl="1"/>
            <a:r>
              <a:rPr lang="en-US" sz="1900" dirty="0" smtClean="0"/>
              <a:t>Student Recruitment (12)</a:t>
            </a:r>
          </a:p>
          <a:p>
            <a:pPr lvl="1"/>
            <a:r>
              <a:rPr lang="en-US" sz="1900" dirty="0" smtClean="0"/>
              <a:t>The Classroom (13)</a:t>
            </a:r>
          </a:p>
          <a:p>
            <a:pPr lvl="1"/>
            <a:r>
              <a:rPr lang="en-US" sz="1900" dirty="0" smtClean="0"/>
              <a:t>10 Tips for Fruit Stand (14)</a:t>
            </a:r>
          </a:p>
          <a:p>
            <a:pPr lvl="1"/>
            <a:r>
              <a:rPr lang="en-US" sz="1900" dirty="0" smtClean="0"/>
              <a:t>Mentor Flow Chart (15)</a:t>
            </a:r>
          </a:p>
          <a:p>
            <a:pPr lvl="1"/>
            <a:r>
              <a:rPr lang="en-US" sz="1900" dirty="0" smtClean="0"/>
              <a:t>What to do with $ (16)</a:t>
            </a:r>
          </a:p>
          <a:p>
            <a:pPr lvl="1"/>
            <a:r>
              <a:rPr lang="en-US" sz="1900" dirty="0" smtClean="0"/>
              <a:t>Student Manager Description (17)</a:t>
            </a:r>
          </a:p>
          <a:p>
            <a:pPr lvl="1"/>
            <a:r>
              <a:rPr lang="en-US" sz="1900" dirty="0" smtClean="0"/>
              <a:t>Student Worker Description (18)</a:t>
            </a:r>
          </a:p>
          <a:p>
            <a:pPr lvl="1"/>
            <a:r>
              <a:rPr lang="en-US" sz="1900" dirty="0" smtClean="0"/>
              <a:t>Fruit Stand Lesson Structure (19)</a:t>
            </a:r>
          </a:p>
          <a:p>
            <a:pPr lvl="1"/>
            <a:r>
              <a:rPr lang="en-US" sz="1900" dirty="0" smtClean="0"/>
              <a:t>Fruit Processing (20)</a:t>
            </a:r>
          </a:p>
          <a:p>
            <a:pPr lvl="1"/>
            <a:r>
              <a:rPr lang="en-US" sz="1900" dirty="0" smtClean="0"/>
              <a:t>Weekly Focus (21)</a:t>
            </a:r>
          </a:p>
          <a:p>
            <a:pPr lvl="1"/>
            <a:r>
              <a:rPr lang="en-US" sz="1900" dirty="0" smtClean="0"/>
              <a:t>Supply Storage (22)</a:t>
            </a:r>
          </a:p>
          <a:p>
            <a:pPr lvl="1"/>
            <a:r>
              <a:rPr lang="en-US" sz="1900" dirty="0" smtClean="0"/>
              <a:t>Junk Food Trade-In (23)</a:t>
            </a:r>
          </a:p>
          <a:p>
            <a:pPr lvl="1"/>
            <a:r>
              <a:rPr lang="en-US" sz="1900" dirty="0" smtClean="0"/>
              <a:t>Employee Snacking (24)</a:t>
            </a:r>
          </a:p>
          <a:p>
            <a:pPr lvl="1"/>
            <a:r>
              <a:rPr lang="en-US" sz="1900" dirty="0" smtClean="0"/>
              <a:t>Profit Decisions (25)</a:t>
            </a:r>
          </a:p>
          <a:p>
            <a:pPr lvl="1"/>
            <a:r>
              <a:rPr lang="en-US" sz="1900" dirty="0" smtClean="0"/>
              <a:t>Problem Solving (26)</a:t>
            </a:r>
          </a:p>
          <a:p>
            <a:pPr lvl="1"/>
            <a:r>
              <a:rPr lang="en-US" sz="1900" dirty="0" smtClean="0"/>
              <a:t>Multiple Disciplines (27)</a:t>
            </a:r>
          </a:p>
          <a:p>
            <a:pPr lvl="1"/>
            <a:r>
              <a:rPr lang="en-US" sz="1900" dirty="0" smtClean="0"/>
              <a:t>Rebel Ventures (28)</a:t>
            </a:r>
          </a:p>
          <a:p>
            <a:pPr lvl="1"/>
            <a:endParaRPr lang="en-US" sz="1900" dirty="0" smtClean="0"/>
          </a:p>
          <a:p>
            <a:pPr lvl="1"/>
            <a:endParaRPr lang="en-US" sz="1900" dirty="0"/>
          </a:p>
        </p:txBody>
      </p:sp>
      <p:sp>
        <p:nvSpPr>
          <p:cNvPr id="4" name="Slide Number Placeholder 3"/>
          <p:cNvSpPr>
            <a:spLocks noGrp="1"/>
          </p:cNvSpPr>
          <p:nvPr>
            <p:ph type="sldNum" sz="quarter" idx="12"/>
          </p:nvPr>
        </p:nvSpPr>
        <p:spPr/>
        <p:txBody>
          <a:bodyPr/>
          <a:lstStyle/>
          <a:p>
            <a:fld id="{4EBED0F6-0438-F646-813B-1815C3600596}" type="slidenum">
              <a:rPr lang="en-US" smtClean="0"/>
              <a:t>2</a:t>
            </a:fld>
            <a:endParaRPr lang="en-US"/>
          </a:p>
        </p:txBody>
      </p:sp>
    </p:spTree>
    <p:extLst>
      <p:ext uri="{BB962C8B-B14F-4D97-AF65-F5344CB8AC3E}">
        <p14:creationId xmlns:p14="http://schemas.microsoft.com/office/powerpoint/2010/main" val="108593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Fruit Processing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Sales, Marketing, and Security begin washing, counting, and cutting </a:t>
            </a:r>
            <a:r>
              <a:rPr lang="en-US" dirty="0" smtClean="0"/>
              <a:t>fruit</a:t>
            </a:r>
          </a:p>
          <a:p>
            <a:pPr lvl="1"/>
            <a:r>
              <a:rPr lang="en-US" dirty="0" smtClean="0"/>
              <a:t>If other products are being prepared for fruit stand, students divide their responsibilities to make sure everything is prepared for selling on time.</a:t>
            </a:r>
          </a:p>
          <a:p>
            <a:r>
              <a:rPr lang="en-US" dirty="0" smtClean="0"/>
              <a:t>Accountant records records fruit (and any other product) data on Expense Sheet (inventory)</a:t>
            </a:r>
          </a:p>
          <a:p>
            <a:pPr lvl="1"/>
            <a:r>
              <a:rPr lang="en-US" dirty="0" smtClean="0"/>
              <a:t>Refer to Operational Plan for price per fruit</a:t>
            </a:r>
          </a:p>
          <a:p>
            <a:pPr lvl="1"/>
            <a:r>
              <a:rPr lang="en-US" dirty="0" smtClean="0"/>
              <a:t>Cut each fruit into individual pieces</a:t>
            </a:r>
          </a:p>
          <a:p>
            <a:pPr lvl="1"/>
            <a:r>
              <a:rPr lang="en-US" dirty="0" smtClean="0"/>
              <a:t>Count out each grape</a:t>
            </a:r>
          </a:p>
          <a:p>
            <a:r>
              <a:rPr lang="en-US" dirty="0" smtClean="0"/>
              <a:t>Use division to calculate price per individual piece</a:t>
            </a:r>
          </a:p>
          <a:p>
            <a:r>
              <a:rPr lang="en-US" dirty="0" smtClean="0"/>
              <a:t>Accountant adds data to the Expense Sheet.</a:t>
            </a:r>
          </a:p>
        </p:txBody>
      </p:sp>
      <p:sp>
        <p:nvSpPr>
          <p:cNvPr id="4" name="Slide Number Placeholder 3"/>
          <p:cNvSpPr>
            <a:spLocks noGrp="1"/>
          </p:cNvSpPr>
          <p:nvPr>
            <p:ph type="sldNum" sz="quarter" idx="12"/>
          </p:nvPr>
        </p:nvSpPr>
        <p:spPr/>
        <p:txBody>
          <a:bodyPr/>
          <a:lstStyle/>
          <a:p>
            <a:fld id="{4EBED0F6-0438-F646-813B-1815C3600596}" type="slidenum">
              <a:rPr lang="en-US" smtClean="0"/>
              <a:t>20</a:t>
            </a:fld>
            <a:endParaRPr lang="en-US"/>
          </a:p>
        </p:txBody>
      </p:sp>
    </p:spTree>
    <p:extLst>
      <p:ext uri="{BB962C8B-B14F-4D97-AF65-F5344CB8AC3E}">
        <p14:creationId xmlns:p14="http://schemas.microsoft.com/office/powerpoint/2010/main" val="30675080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Stand Weekly Focus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Business Plan</a:t>
            </a:r>
          </a:p>
          <a:p>
            <a:pPr lvl="1"/>
            <a:r>
              <a:rPr lang="en-US" dirty="0" smtClean="0"/>
              <a:t>Mission</a:t>
            </a:r>
          </a:p>
          <a:p>
            <a:pPr lvl="1"/>
            <a:r>
              <a:rPr lang="en-US" dirty="0"/>
              <a:t>Social </a:t>
            </a:r>
            <a:r>
              <a:rPr lang="en-US" dirty="0" smtClean="0"/>
              <a:t>entrepreneurship</a:t>
            </a:r>
          </a:p>
          <a:p>
            <a:pPr lvl="1"/>
            <a:r>
              <a:rPr lang="en-US" dirty="0" smtClean="0"/>
              <a:t>Goal setting</a:t>
            </a:r>
          </a:p>
          <a:p>
            <a:r>
              <a:rPr lang="en-US" dirty="0" smtClean="0"/>
              <a:t>Accounting skills</a:t>
            </a:r>
          </a:p>
          <a:p>
            <a:pPr lvl="1"/>
            <a:r>
              <a:rPr lang="en-US" dirty="0" smtClean="0"/>
              <a:t>Expenses, Revenue, and Profit</a:t>
            </a:r>
          </a:p>
          <a:p>
            <a:r>
              <a:rPr lang="en-US" dirty="0" smtClean="0"/>
              <a:t>4 P’s</a:t>
            </a:r>
          </a:p>
          <a:p>
            <a:pPr lvl="1"/>
            <a:r>
              <a:rPr lang="en-US" dirty="0" smtClean="0"/>
              <a:t>Price</a:t>
            </a:r>
          </a:p>
          <a:p>
            <a:pPr lvl="1"/>
            <a:r>
              <a:rPr lang="en-US" dirty="0" smtClean="0"/>
              <a:t>Product</a:t>
            </a:r>
          </a:p>
          <a:p>
            <a:pPr lvl="1"/>
            <a:r>
              <a:rPr lang="en-US" dirty="0" smtClean="0"/>
              <a:t>Place</a:t>
            </a:r>
          </a:p>
          <a:p>
            <a:pPr lvl="1"/>
            <a:r>
              <a:rPr lang="en-US" dirty="0" smtClean="0"/>
              <a:t>Promotion</a:t>
            </a:r>
          </a:p>
          <a:p>
            <a:pPr lvl="2"/>
            <a:r>
              <a:rPr lang="en-US" dirty="0" smtClean="0"/>
              <a:t>Selling skills</a:t>
            </a:r>
          </a:p>
          <a:p>
            <a:pPr lvl="2"/>
            <a:r>
              <a:rPr lang="en-US" dirty="0" smtClean="0"/>
              <a:t>Public speaking</a:t>
            </a:r>
          </a:p>
          <a:p>
            <a:pPr lvl="2"/>
            <a:r>
              <a:rPr lang="en-US" dirty="0" smtClean="0"/>
              <a:t>Persuasion</a:t>
            </a:r>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21</a:t>
            </a:fld>
            <a:endParaRPr lang="en-US"/>
          </a:p>
        </p:txBody>
      </p:sp>
    </p:spTree>
    <p:extLst>
      <p:ext uri="{BB962C8B-B14F-4D97-AF65-F5344CB8AC3E}">
        <p14:creationId xmlns:p14="http://schemas.microsoft.com/office/powerpoint/2010/main" val="5597453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Storage</a:t>
            </a:r>
            <a:endParaRPr lang="en-US" dirty="0"/>
          </a:p>
        </p:txBody>
      </p:sp>
      <p:sp>
        <p:nvSpPr>
          <p:cNvPr id="3" name="Content Placeholder 2"/>
          <p:cNvSpPr>
            <a:spLocks noGrp="1"/>
          </p:cNvSpPr>
          <p:nvPr>
            <p:ph idx="1"/>
          </p:nvPr>
        </p:nvSpPr>
        <p:spPr/>
        <p:txBody>
          <a:bodyPr>
            <a:normAutofit lnSpcReduction="10000"/>
          </a:bodyPr>
          <a:lstStyle/>
          <a:p>
            <a:r>
              <a:rPr lang="en-US" dirty="0" smtClean="0"/>
              <a:t>Cleaning and </a:t>
            </a:r>
            <a:r>
              <a:rPr lang="en-US" dirty="0" smtClean="0">
                <a:solidFill>
                  <a:srgbClr val="FF0000"/>
                </a:solidFill>
              </a:rPr>
              <a:t>Inventory</a:t>
            </a:r>
            <a:r>
              <a:rPr lang="en-US" dirty="0" smtClean="0"/>
              <a:t> of supplies is the responsibility of each Fruit Stand team.</a:t>
            </a:r>
          </a:p>
          <a:p>
            <a:r>
              <a:rPr lang="en-US" dirty="0" smtClean="0"/>
              <a:t>There is one ‘Master Bin’ that has basic supplies (cutting boards, bowls, </a:t>
            </a:r>
            <a:r>
              <a:rPr lang="en-US" dirty="0" err="1" smtClean="0"/>
              <a:t>etc</a:t>
            </a:r>
            <a:r>
              <a:rPr lang="en-US" dirty="0" smtClean="0"/>
              <a:t>) that all fruit stand teams share.</a:t>
            </a:r>
          </a:p>
          <a:p>
            <a:r>
              <a:rPr lang="en-US" dirty="0" smtClean="0"/>
              <a:t>Each fruit stand team also has their own individual bin for plastic bags, the fruit stand binder, signs, and individualized fruit stand purchases (like blenders).</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22</a:t>
            </a:fld>
            <a:endParaRPr lang="en-US"/>
          </a:p>
        </p:txBody>
      </p:sp>
    </p:spTree>
    <p:extLst>
      <p:ext uri="{BB962C8B-B14F-4D97-AF65-F5344CB8AC3E}">
        <p14:creationId xmlns:p14="http://schemas.microsoft.com/office/powerpoint/2010/main" val="41338153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Junk Food Trade In</a:t>
            </a:r>
            <a:endParaRPr lang="en-US" dirty="0"/>
          </a:p>
        </p:txBody>
      </p:sp>
      <p:sp>
        <p:nvSpPr>
          <p:cNvPr id="3" name="Content Placeholder 2"/>
          <p:cNvSpPr>
            <a:spLocks noGrp="1"/>
          </p:cNvSpPr>
          <p:nvPr>
            <p:ph idx="1"/>
          </p:nvPr>
        </p:nvSpPr>
        <p:spPr/>
        <p:txBody>
          <a:bodyPr>
            <a:normAutofit fontScale="85000" lnSpcReduction="10000"/>
          </a:bodyPr>
          <a:lstStyle/>
          <a:p>
            <a:r>
              <a:rPr lang="en-GB" dirty="0" smtClean="0"/>
              <a:t>The Urban Nutrition Initiative (also called UNI, the organization that oversees fruit stand) believes that everyone should have the choice to purchase a healthy snack. </a:t>
            </a:r>
            <a:endParaRPr lang="en-GB" dirty="0"/>
          </a:p>
          <a:p>
            <a:r>
              <a:rPr lang="en-GB" dirty="0" smtClean="0"/>
              <a:t>Customers who have an unopened junk food (like a bag of chips, full size candy bar, honey bun, Hugs, </a:t>
            </a:r>
            <a:r>
              <a:rPr lang="en-GB" dirty="0" err="1" smtClean="0"/>
              <a:t>etc</a:t>
            </a:r>
            <a:r>
              <a:rPr lang="en-GB" dirty="0" smtClean="0"/>
              <a:t>) can exchange this to the Fruit Stand and receive a bag of fruit, Rebel Bar, or </a:t>
            </a:r>
            <a:r>
              <a:rPr lang="en-GB" dirty="0" err="1" smtClean="0"/>
              <a:t>smoothie</a:t>
            </a:r>
            <a:r>
              <a:rPr lang="en-GB" dirty="0" smtClean="0"/>
              <a:t> in return. UNI will reimburse the Fruit Stand $.50 for the cost of this sale.</a:t>
            </a:r>
          </a:p>
          <a:p>
            <a:r>
              <a:rPr lang="en-GB" dirty="0" smtClean="0"/>
              <a:t>All junk food trade-ins should be documented on the Sales Tracker and given to a Mentor.</a:t>
            </a:r>
          </a:p>
        </p:txBody>
      </p:sp>
      <p:sp>
        <p:nvSpPr>
          <p:cNvPr id="4" name="Slide Number Placeholder 3"/>
          <p:cNvSpPr>
            <a:spLocks noGrp="1"/>
          </p:cNvSpPr>
          <p:nvPr>
            <p:ph type="sldNum" sz="quarter" idx="12"/>
          </p:nvPr>
        </p:nvSpPr>
        <p:spPr/>
        <p:txBody>
          <a:bodyPr/>
          <a:lstStyle/>
          <a:p>
            <a:fld id="{4EBED0F6-0438-F646-813B-1815C3600596}" type="slidenum">
              <a:rPr lang="en-US" smtClean="0"/>
              <a:t>23</a:t>
            </a:fld>
            <a:endParaRPr lang="en-US"/>
          </a:p>
        </p:txBody>
      </p:sp>
    </p:spTree>
    <p:extLst>
      <p:ext uri="{BB962C8B-B14F-4D97-AF65-F5344CB8AC3E}">
        <p14:creationId xmlns:p14="http://schemas.microsoft.com/office/powerpoint/2010/main" val="30483220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Snacking Policy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is up to the discretion of the Fruit Stand Crew to determine the employee snacking policy. Here are some options.</a:t>
            </a:r>
          </a:p>
          <a:p>
            <a:pPr lvl="1"/>
            <a:r>
              <a:rPr lang="en-US" dirty="0" smtClean="0"/>
              <a:t>All Fruit Stand workers get one bag of fruit at the end of fruit stand (this will decrease profit the most).</a:t>
            </a:r>
          </a:p>
          <a:p>
            <a:pPr lvl="1"/>
            <a:r>
              <a:rPr lang="en-US" dirty="0" smtClean="0"/>
              <a:t>Fruit Stand workers get a discount on fruit (this will decrease profit some)</a:t>
            </a:r>
          </a:p>
          <a:p>
            <a:pPr lvl="1"/>
            <a:r>
              <a:rPr lang="en-US" dirty="0" smtClean="0"/>
              <a:t>Fruit Stand workers get to share any extra unsold fruit (this does not decrease profit)</a:t>
            </a:r>
          </a:p>
          <a:p>
            <a:pPr lvl="1"/>
            <a:r>
              <a:rPr lang="en-US" dirty="0" smtClean="0"/>
              <a:t>And many other variations and possibilities.</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24</a:t>
            </a:fld>
            <a:endParaRPr lang="en-US"/>
          </a:p>
        </p:txBody>
      </p:sp>
    </p:spTree>
    <p:extLst>
      <p:ext uri="{BB962C8B-B14F-4D97-AF65-F5344CB8AC3E}">
        <p14:creationId xmlns:p14="http://schemas.microsoft.com/office/powerpoint/2010/main" val="465723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Stand Profit Decisions</a:t>
            </a:r>
            <a:endParaRPr lang="en-US" dirty="0"/>
          </a:p>
        </p:txBody>
      </p:sp>
      <p:sp>
        <p:nvSpPr>
          <p:cNvPr id="3" name="Content Placeholder 2"/>
          <p:cNvSpPr>
            <a:spLocks noGrp="1"/>
          </p:cNvSpPr>
          <p:nvPr>
            <p:ph idx="1"/>
          </p:nvPr>
        </p:nvSpPr>
        <p:spPr/>
        <p:txBody>
          <a:bodyPr/>
          <a:lstStyle/>
          <a:p>
            <a:r>
              <a:rPr lang="en-US" dirty="0" smtClean="0"/>
              <a:t>Who makes the decision?</a:t>
            </a:r>
          </a:p>
          <a:p>
            <a:pPr lvl="1"/>
            <a:r>
              <a:rPr lang="en-US" dirty="0" smtClean="0"/>
              <a:t>Throughout fruit stand Adults facilitate conversation about purchasing for the next week.</a:t>
            </a:r>
          </a:p>
          <a:p>
            <a:pPr lvl="1"/>
            <a:r>
              <a:rPr lang="en-US" dirty="0" smtClean="0"/>
              <a:t>The Sales position is responsible for taking the lead in starting these conversations.</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25</a:t>
            </a:fld>
            <a:endParaRPr lang="en-US"/>
          </a:p>
        </p:txBody>
      </p:sp>
    </p:spTree>
    <p:extLst>
      <p:ext uri="{BB962C8B-B14F-4D97-AF65-F5344CB8AC3E}">
        <p14:creationId xmlns:p14="http://schemas.microsoft.com/office/powerpoint/2010/main" val="813874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entire Fruit Stand crew should be actively engaged throughout the activity. Within each student role, there is ample opportunity to think creatively and add value to the fruit stand. </a:t>
            </a:r>
          </a:p>
          <a:p>
            <a:r>
              <a:rPr lang="en-US" dirty="0" smtClean="0"/>
              <a:t>Encourage students by asking questions. Think about how you can make your fruit stand better and what problems you can solve.</a:t>
            </a:r>
          </a:p>
          <a:p>
            <a:pPr lvl="1"/>
            <a:r>
              <a:rPr lang="en-US" dirty="0" smtClean="0"/>
              <a:t>What do you know? What do you need to find out?</a:t>
            </a:r>
          </a:p>
          <a:p>
            <a:pPr lvl="1"/>
            <a:r>
              <a:rPr lang="en-US" dirty="0" smtClean="0"/>
              <a:t>Who do you know? Who don’t you know that can help?</a:t>
            </a:r>
          </a:p>
          <a:p>
            <a:r>
              <a:rPr lang="en-US" dirty="0" smtClean="0"/>
              <a:t>Mentors are responsible for supporting students participation in actively solving problems and creating a successful fruit stand and healthier school.</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26</a:t>
            </a:fld>
            <a:endParaRPr lang="en-US"/>
          </a:p>
        </p:txBody>
      </p:sp>
    </p:spTree>
    <p:extLst>
      <p:ext uri="{BB962C8B-B14F-4D97-AF65-F5344CB8AC3E}">
        <p14:creationId xmlns:p14="http://schemas.microsoft.com/office/powerpoint/2010/main" val="17741180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Multidiscipline Curriculum Connections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Math</a:t>
            </a:r>
          </a:p>
          <a:p>
            <a:pPr lvl="1"/>
            <a:r>
              <a:rPr lang="en-US" dirty="0" smtClean="0"/>
              <a:t>Financial literacy</a:t>
            </a:r>
          </a:p>
          <a:p>
            <a:pPr lvl="1"/>
            <a:r>
              <a:rPr lang="en-US" dirty="0" smtClean="0"/>
              <a:t>Graphing</a:t>
            </a:r>
          </a:p>
          <a:p>
            <a:r>
              <a:rPr lang="en-US" dirty="0" smtClean="0"/>
              <a:t>Reading/Writing</a:t>
            </a:r>
          </a:p>
          <a:p>
            <a:pPr lvl="1"/>
            <a:r>
              <a:rPr lang="en-US" dirty="0" smtClean="0"/>
              <a:t>Social enterprise research</a:t>
            </a:r>
          </a:p>
          <a:p>
            <a:r>
              <a:rPr lang="en-US" dirty="0" smtClean="0"/>
              <a:t>Cultural Studies</a:t>
            </a:r>
          </a:p>
          <a:p>
            <a:r>
              <a:rPr lang="en-US" dirty="0" smtClean="0"/>
              <a:t>Science</a:t>
            </a:r>
          </a:p>
          <a:p>
            <a:r>
              <a:rPr lang="en-US" dirty="0" smtClean="0"/>
              <a:t>Art</a:t>
            </a:r>
          </a:p>
          <a:p>
            <a:r>
              <a:rPr lang="en-US" dirty="0" smtClean="0"/>
              <a:t>Technology</a:t>
            </a:r>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27</a:t>
            </a:fld>
            <a:endParaRPr lang="en-US"/>
          </a:p>
        </p:txBody>
      </p:sp>
    </p:spTree>
    <p:extLst>
      <p:ext uri="{BB962C8B-B14F-4D97-AF65-F5344CB8AC3E}">
        <p14:creationId xmlns:p14="http://schemas.microsoft.com/office/powerpoint/2010/main" val="23781578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Rebel Ventures Integration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Social Enterprise video</a:t>
            </a:r>
          </a:p>
          <a:p>
            <a:pPr lvl="1"/>
            <a:r>
              <a:rPr lang="en-US" dirty="0" smtClean="0"/>
              <a:t>RV a business selling healthy snacks. We work 3 days a week after-school in a professional kitchen on 48</a:t>
            </a:r>
            <a:r>
              <a:rPr lang="en-US" baseline="30000" dirty="0" smtClean="0"/>
              <a:t>th</a:t>
            </a:r>
            <a:r>
              <a:rPr lang="en-US" dirty="0" smtClean="0"/>
              <a:t> and Pine.</a:t>
            </a:r>
          </a:p>
          <a:p>
            <a:pPr lvl="1"/>
            <a:r>
              <a:rPr lang="en-US" dirty="0" smtClean="0"/>
              <a:t>Our mission at Rebel Ventures is to bring healthy back to the streets. We are young people in Philly creating good food for young people in Philly. We want our community to have access to foods that will help us learn better in the classroom and play better on the field. Like all businesses, we to work hard to sell products to make money. Still, our primary purpose is to create a healthier community. </a:t>
            </a:r>
          </a:p>
          <a:p>
            <a:pPr lvl="1"/>
            <a:r>
              <a:rPr lang="en-US" dirty="0" smtClean="0"/>
              <a:t>How does this relate to fruit stand?</a:t>
            </a:r>
          </a:p>
          <a:p>
            <a:pPr lvl="1"/>
            <a:r>
              <a:rPr lang="en-US" dirty="0" smtClean="0"/>
              <a:t>RV is a social enterprise because we aren’t only trying to make money, we are also trying to make our community a better place. Fruit Stand is also a social enterprise.</a:t>
            </a:r>
          </a:p>
          <a:p>
            <a:pPr lvl="1"/>
            <a:r>
              <a:rPr lang="en-US" dirty="0" smtClean="0"/>
              <a:t>What makes fruit stand a social enterprise?</a:t>
            </a:r>
          </a:p>
          <a:p>
            <a:r>
              <a:rPr lang="en-US" dirty="0" smtClean="0"/>
              <a:t>Financial Literacy</a:t>
            </a:r>
          </a:p>
          <a:p>
            <a:pPr lvl="1"/>
            <a:r>
              <a:rPr lang="en-US" dirty="0" smtClean="0"/>
              <a:t>What are costs/expenses, sales/revenues, and profit?</a:t>
            </a:r>
          </a:p>
          <a:p>
            <a:r>
              <a:rPr lang="en-US" dirty="0" smtClean="0"/>
              <a:t>How to sell a Rebel Bar</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28</a:t>
            </a:fld>
            <a:endParaRPr lang="en-US"/>
          </a:p>
        </p:txBody>
      </p:sp>
    </p:spTree>
    <p:extLst>
      <p:ext uri="{BB962C8B-B14F-4D97-AF65-F5344CB8AC3E}">
        <p14:creationId xmlns:p14="http://schemas.microsoft.com/office/powerpoint/2010/main" val="166862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Day 1 Plan</a:t>
            </a:r>
            <a:endParaRPr lang="en-US" dirty="0"/>
          </a:p>
        </p:txBody>
      </p:sp>
      <p:sp>
        <p:nvSpPr>
          <p:cNvPr id="3" name="Content Placeholder 2"/>
          <p:cNvSpPr>
            <a:spLocks noGrp="1"/>
          </p:cNvSpPr>
          <p:nvPr>
            <p:ph idx="1"/>
          </p:nvPr>
        </p:nvSpPr>
        <p:spPr>
          <a:xfrm>
            <a:off x="457200" y="1600200"/>
            <a:ext cx="8229600" cy="5081777"/>
          </a:xfrm>
        </p:spPr>
        <p:txBody>
          <a:bodyPr>
            <a:normAutofit fontScale="47500" lnSpcReduction="20000"/>
          </a:bodyPr>
          <a:lstStyle/>
          <a:p>
            <a:r>
              <a:rPr lang="en-US" dirty="0" smtClean="0"/>
              <a:t>Name Tags</a:t>
            </a:r>
          </a:p>
          <a:p>
            <a:r>
              <a:rPr lang="en-US" dirty="0" smtClean="0"/>
              <a:t>I am a FRUIT or VEGGIE</a:t>
            </a:r>
          </a:p>
          <a:p>
            <a:r>
              <a:rPr lang="en-US" dirty="0" smtClean="0"/>
              <a:t>Operations Plan</a:t>
            </a:r>
          </a:p>
          <a:p>
            <a:r>
              <a:rPr lang="en-US" dirty="0" smtClean="0"/>
              <a:t>Our Fruit Stand</a:t>
            </a:r>
          </a:p>
          <a:p>
            <a:r>
              <a:rPr lang="en-US" dirty="0" smtClean="0"/>
              <a:t>Why Fruit Stand?</a:t>
            </a:r>
          </a:p>
          <a:p>
            <a:r>
              <a:rPr lang="en-US" dirty="0" smtClean="0"/>
              <a:t>How Fruit Stand?</a:t>
            </a:r>
          </a:p>
          <a:p>
            <a:pPr lvl="1"/>
            <a:r>
              <a:rPr lang="en-US" dirty="0" smtClean="0"/>
              <a:t>How does a business make money?</a:t>
            </a:r>
          </a:p>
          <a:p>
            <a:pPr lvl="2"/>
            <a:r>
              <a:rPr lang="en-US" dirty="0" smtClean="0"/>
              <a:t>Profit = Revenue-Cost</a:t>
            </a:r>
          </a:p>
          <a:p>
            <a:pPr lvl="3"/>
            <a:r>
              <a:rPr lang="en-US" dirty="0" smtClean="0"/>
              <a:t>Fixed Cost: tools</a:t>
            </a:r>
          </a:p>
          <a:p>
            <a:pPr lvl="3"/>
            <a:r>
              <a:rPr lang="en-US" dirty="0" smtClean="0"/>
              <a:t>Variable Cost: supplies/ingredients</a:t>
            </a:r>
          </a:p>
          <a:p>
            <a:pPr lvl="3"/>
            <a:r>
              <a:rPr lang="en-US" dirty="0" smtClean="0"/>
              <a:t>Fruit Stand Expense Tracking Sheet</a:t>
            </a:r>
          </a:p>
          <a:p>
            <a:pPr lvl="1"/>
            <a:r>
              <a:rPr lang="en-US" dirty="0" smtClean="0"/>
              <a:t>Budget</a:t>
            </a:r>
          </a:p>
          <a:p>
            <a:pPr lvl="2"/>
            <a:r>
              <a:rPr lang="en-US" dirty="0" smtClean="0"/>
              <a:t>Begin with 1 of each of the following items (the Start Up Package):</a:t>
            </a:r>
          </a:p>
          <a:p>
            <a:pPr lvl="3"/>
            <a:r>
              <a:rPr lang="en-US" dirty="0" smtClean="0"/>
              <a:t>Metal bowl, cutting board, lettuce knife, apple slicer, dish tub, sandwich bags</a:t>
            </a:r>
          </a:p>
          <a:p>
            <a:pPr lvl="3"/>
            <a:r>
              <a:rPr lang="en-US" dirty="0" smtClean="0"/>
              <a:t>Soap, Bleach, Trial Fruit, Trial Rebel Bars</a:t>
            </a:r>
          </a:p>
          <a:p>
            <a:pPr lvl="2"/>
            <a:r>
              <a:rPr lang="en-US" dirty="0" smtClean="0"/>
              <a:t>Fruit Stand also begins with $10 of start up funds</a:t>
            </a:r>
          </a:p>
          <a:p>
            <a:pPr lvl="1"/>
            <a:r>
              <a:rPr lang="en-US" dirty="0" smtClean="0"/>
              <a:t>Mock Fruit Stand</a:t>
            </a:r>
          </a:p>
          <a:p>
            <a:pPr lvl="2"/>
            <a:r>
              <a:rPr lang="en-US" dirty="0" smtClean="0"/>
              <a:t>Learn per unit price of each fruit</a:t>
            </a:r>
          </a:p>
          <a:p>
            <a:pPr lvl="2"/>
            <a:r>
              <a:rPr lang="en-US" dirty="0" smtClean="0"/>
              <a:t>Divide each fruit into individual pieces</a:t>
            </a:r>
          </a:p>
          <a:p>
            <a:pPr lvl="3"/>
            <a:r>
              <a:rPr lang="en-US" dirty="0"/>
              <a:t>Orange slice = $/orange / # slices/orange</a:t>
            </a:r>
          </a:p>
          <a:p>
            <a:pPr lvl="3"/>
            <a:r>
              <a:rPr lang="en-US" dirty="0" smtClean="0"/>
              <a:t>Apple/Pear </a:t>
            </a:r>
            <a:r>
              <a:rPr lang="en-US" dirty="0"/>
              <a:t>slice = $/apple / # slices/apple</a:t>
            </a:r>
          </a:p>
          <a:p>
            <a:pPr lvl="3"/>
            <a:r>
              <a:rPr lang="en-US" dirty="0"/>
              <a:t>Individual grape = $/</a:t>
            </a:r>
            <a:r>
              <a:rPr lang="en-US" dirty="0" err="1"/>
              <a:t>lb</a:t>
            </a:r>
            <a:r>
              <a:rPr lang="en-US" dirty="0"/>
              <a:t> x total </a:t>
            </a:r>
            <a:r>
              <a:rPr lang="en-US" dirty="0" err="1"/>
              <a:t>lbs</a:t>
            </a:r>
            <a:r>
              <a:rPr lang="en-US" dirty="0"/>
              <a:t> grapes / total # grapes</a:t>
            </a:r>
          </a:p>
          <a:p>
            <a:pPr lvl="3"/>
            <a:endParaRPr lang="en-US" dirty="0" smtClean="0"/>
          </a:p>
          <a:p>
            <a:pPr lvl="2"/>
            <a:r>
              <a:rPr lang="en-US" dirty="0" smtClean="0"/>
              <a:t>Price each fruit by piece, then full mixed fruit serving </a:t>
            </a:r>
          </a:p>
          <a:p>
            <a:r>
              <a:rPr lang="en-US" dirty="0" smtClean="0"/>
              <a:t>Using fruit, rebel bar, supply, and tool price list, decide what to purchase for the following week.</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29</a:t>
            </a:fld>
            <a:endParaRPr lang="en-US"/>
          </a:p>
        </p:txBody>
      </p:sp>
    </p:spTree>
    <p:extLst>
      <p:ext uri="{BB962C8B-B14F-4D97-AF65-F5344CB8AC3E}">
        <p14:creationId xmlns:p14="http://schemas.microsoft.com/office/powerpoint/2010/main" val="3175660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Toolkit Works: Part 2</a:t>
            </a:r>
            <a:endParaRPr lang="en-US" dirty="0"/>
          </a:p>
        </p:txBody>
      </p:sp>
      <p:sp>
        <p:nvSpPr>
          <p:cNvPr id="3" name="Content Placeholder 2"/>
          <p:cNvSpPr>
            <a:spLocks noGrp="1"/>
          </p:cNvSpPr>
          <p:nvPr>
            <p:ph idx="1"/>
          </p:nvPr>
        </p:nvSpPr>
        <p:spPr>
          <a:xfrm>
            <a:off x="457200" y="1417638"/>
            <a:ext cx="8229600" cy="5124116"/>
          </a:xfrm>
        </p:spPr>
        <p:txBody>
          <a:bodyPr numCol="2">
            <a:normAutofit fontScale="25000" lnSpcReduction="20000"/>
          </a:bodyPr>
          <a:lstStyle/>
          <a:p>
            <a:r>
              <a:rPr lang="en-US" sz="7400" b="1" dirty="0" smtClean="0"/>
              <a:t>Working </a:t>
            </a:r>
            <a:r>
              <a:rPr lang="en-US" sz="7400" b="1" dirty="0"/>
              <a:t>with the Fruit Stand Crew</a:t>
            </a:r>
          </a:p>
          <a:p>
            <a:pPr lvl="1"/>
            <a:r>
              <a:rPr lang="en-US" sz="7400" dirty="0" smtClean="0"/>
              <a:t>Day 1 Operations Plan (30)</a:t>
            </a:r>
            <a:endParaRPr lang="en-US" sz="7400" dirty="0"/>
          </a:p>
          <a:p>
            <a:pPr lvl="1"/>
            <a:r>
              <a:rPr lang="en-US" sz="7400" dirty="0" smtClean="0"/>
              <a:t>Introduction (32)</a:t>
            </a:r>
            <a:endParaRPr lang="en-US" sz="7400" dirty="0"/>
          </a:p>
          <a:p>
            <a:pPr lvl="1"/>
            <a:r>
              <a:rPr lang="en-US" sz="7400" dirty="0"/>
              <a:t>Our Fruit </a:t>
            </a:r>
            <a:r>
              <a:rPr lang="en-US" sz="7400" dirty="0" smtClean="0"/>
              <a:t>Stand (33)</a:t>
            </a:r>
          </a:p>
          <a:p>
            <a:pPr lvl="1"/>
            <a:r>
              <a:rPr lang="en-US" sz="7400" dirty="0" smtClean="0"/>
              <a:t>Working As A Team (36)</a:t>
            </a:r>
            <a:endParaRPr lang="en-US" sz="7400" dirty="0"/>
          </a:p>
          <a:p>
            <a:pPr lvl="1"/>
            <a:r>
              <a:rPr lang="en-US" sz="7400" dirty="0"/>
              <a:t>Floors and </a:t>
            </a:r>
            <a:r>
              <a:rPr lang="en-US" sz="7400" dirty="0" smtClean="0"/>
              <a:t>Ceilings (37)</a:t>
            </a:r>
            <a:endParaRPr lang="en-US" sz="7400" dirty="0"/>
          </a:p>
          <a:p>
            <a:pPr lvl="1"/>
            <a:r>
              <a:rPr lang="en-US" sz="7400" dirty="0"/>
              <a:t>What/Why Fruit Stand</a:t>
            </a:r>
            <a:r>
              <a:rPr lang="en-US" sz="7400" dirty="0" smtClean="0"/>
              <a:t>? (38)</a:t>
            </a:r>
            <a:endParaRPr lang="en-US" sz="7400" dirty="0"/>
          </a:p>
          <a:p>
            <a:pPr lvl="1"/>
            <a:r>
              <a:rPr lang="en-US" sz="7400" dirty="0"/>
              <a:t>How Fruit </a:t>
            </a:r>
            <a:r>
              <a:rPr lang="en-US" sz="7400" dirty="0" smtClean="0"/>
              <a:t>Stand (39)</a:t>
            </a:r>
          </a:p>
          <a:p>
            <a:pPr lvl="1"/>
            <a:r>
              <a:rPr lang="en-US" sz="7400" dirty="0" smtClean="0"/>
              <a:t>Operations Plan (40)</a:t>
            </a:r>
            <a:endParaRPr lang="en-US" sz="7400" dirty="0"/>
          </a:p>
          <a:p>
            <a:pPr lvl="1"/>
            <a:r>
              <a:rPr lang="en-US" sz="7400" dirty="0"/>
              <a:t>The </a:t>
            </a:r>
            <a:r>
              <a:rPr lang="en-US" sz="7400" dirty="0" smtClean="0"/>
              <a:t>Jobs </a:t>
            </a:r>
            <a:endParaRPr lang="en-US" sz="7400" dirty="0"/>
          </a:p>
          <a:p>
            <a:pPr lvl="2"/>
            <a:r>
              <a:rPr lang="en-US" sz="7400" dirty="0" smtClean="0"/>
              <a:t>Accountant (41)</a:t>
            </a:r>
            <a:endParaRPr lang="en-US" sz="7400" dirty="0"/>
          </a:p>
          <a:p>
            <a:pPr lvl="2"/>
            <a:r>
              <a:rPr lang="en-US" sz="7400" dirty="0" smtClean="0"/>
              <a:t>Sales (42)</a:t>
            </a:r>
            <a:endParaRPr lang="en-US" sz="7400" dirty="0"/>
          </a:p>
          <a:p>
            <a:pPr lvl="2"/>
            <a:r>
              <a:rPr lang="en-US" sz="7400" dirty="0"/>
              <a:t>Marketing </a:t>
            </a:r>
            <a:r>
              <a:rPr lang="en-US" sz="7400" dirty="0" smtClean="0"/>
              <a:t>(43)</a:t>
            </a:r>
          </a:p>
          <a:p>
            <a:pPr lvl="2"/>
            <a:r>
              <a:rPr lang="en-US" sz="7400" dirty="0" smtClean="0"/>
              <a:t>Safety (44)</a:t>
            </a:r>
          </a:p>
          <a:p>
            <a:pPr lvl="1"/>
            <a:r>
              <a:rPr lang="en-US" sz="7400" dirty="0" smtClean="0"/>
              <a:t>The Binder (45)</a:t>
            </a:r>
          </a:p>
          <a:p>
            <a:pPr lvl="1"/>
            <a:r>
              <a:rPr lang="en-US" sz="7400" dirty="0" smtClean="0"/>
              <a:t>The Expense Sheet (46-47)</a:t>
            </a:r>
          </a:p>
          <a:p>
            <a:pPr marL="457200" lvl="1" indent="0">
              <a:buNone/>
            </a:pPr>
            <a:endParaRPr lang="en-US" sz="7400" dirty="0" smtClean="0"/>
          </a:p>
          <a:p>
            <a:pPr lvl="1"/>
            <a:r>
              <a:rPr lang="en-US" sz="7400" dirty="0" smtClean="0"/>
              <a:t>Tracking Costs and Sales (48)</a:t>
            </a:r>
          </a:p>
          <a:p>
            <a:pPr lvl="2"/>
            <a:r>
              <a:rPr lang="en-US" sz="7400" dirty="0" smtClean="0"/>
              <a:t>Sales Tracker (49)</a:t>
            </a:r>
          </a:p>
          <a:p>
            <a:pPr lvl="2"/>
            <a:r>
              <a:rPr lang="en-US" sz="7400" dirty="0" smtClean="0"/>
              <a:t>Balance Sheet (50)</a:t>
            </a:r>
          </a:p>
          <a:p>
            <a:pPr lvl="1"/>
            <a:r>
              <a:rPr lang="en-US" sz="7400" dirty="0" smtClean="0"/>
              <a:t>Start Up $ (51)</a:t>
            </a:r>
          </a:p>
          <a:p>
            <a:pPr lvl="1"/>
            <a:r>
              <a:rPr lang="en-US" sz="7400" dirty="0" smtClean="0"/>
              <a:t>Supply Store (52-55)</a:t>
            </a:r>
          </a:p>
          <a:p>
            <a:pPr lvl="2"/>
            <a:r>
              <a:rPr lang="en-US" sz="7400" dirty="0" smtClean="0"/>
              <a:t>Catalog (56-60)</a:t>
            </a:r>
          </a:p>
          <a:p>
            <a:pPr lvl="1"/>
            <a:r>
              <a:rPr lang="en-US" sz="7400" dirty="0" smtClean="0"/>
              <a:t>Hand Washing (61)</a:t>
            </a:r>
          </a:p>
          <a:p>
            <a:pPr lvl="1"/>
            <a:r>
              <a:rPr lang="en-US" sz="7400" dirty="0" smtClean="0"/>
              <a:t>Fruit Processing (62-69)</a:t>
            </a:r>
          </a:p>
          <a:p>
            <a:pPr lvl="1"/>
            <a:r>
              <a:rPr lang="en-US" sz="7400" dirty="0" smtClean="0"/>
              <a:t>Sales/Marketing Plan (70)</a:t>
            </a:r>
          </a:p>
          <a:p>
            <a:pPr lvl="2"/>
            <a:r>
              <a:rPr lang="en-US" sz="7400" dirty="0" smtClean="0"/>
              <a:t>Framework (71-72)</a:t>
            </a:r>
          </a:p>
          <a:p>
            <a:pPr lvl="2"/>
            <a:r>
              <a:rPr lang="en-US" sz="7400" dirty="0" smtClean="0"/>
              <a:t>Ideas (73)</a:t>
            </a:r>
          </a:p>
          <a:p>
            <a:pPr lvl="2"/>
            <a:r>
              <a:rPr lang="en-US" sz="7400" dirty="0" smtClean="0"/>
              <a:t>Disciplines (74)</a:t>
            </a:r>
          </a:p>
          <a:p>
            <a:pPr lvl="1"/>
            <a:r>
              <a:rPr lang="en-US" sz="7400" dirty="0" smtClean="0"/>
              <a:t>Supply Shop Order Form (75-77)</a:t>
            </a:r>
          </a:p>
          <a:p>
            <a:pPr lvl="1"/>
            <a:r>
              <a:rPr lang="en-US" sz="7400" dirty="0" smtClean="0"/>
              <a:t>Safety Detail (78)</a:t>
            </a:r>
          </a:p>
          <a:p>
            <a:pPr lvl="1"/>
            <a:r>
              <a:rPr lang="en-US" sz="7400" dirty="0" smtClean="0"/>
              <a:t>Fruit Stand Sign In (79)</a:t>
            </a:r>
          </a:p>
          <a:p>
            <a:pPr lvl="1"/>
            <a:r>
              <a:rPr lang="en-US" sz="7400" dirty="0" smtClean="0"/>
              <a:t>Jobs During Fruit Sales (80-84)</a:t>
            </a:r>
          </a:p>
          <a:p>
            <a:pPr lvl="1"/>
            <a:r>
              <a:rPr lang="en-US" sz="7400" dirty="0" smtClean="0"/>
              <a:t>Fruit Stand Fact Sheets (85-88)</a:t>
            </a:r>
          </a:p>
          <a:p>
            <a:pPr lvl="1"/>
            <a:r>
              <a:rPr lang="en-US" sz="7400" dirty="0" smtClean="0"/>
              <a:t>Math Practice (89)</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3</a:t>
            </a:fld>
            <a:endParaRPr lang="en-US" dirty="0"/>
          </a:p>
        </p:txBody>
      </p:sp>
    </p:spTree>
    <p:extLst>
      <p:ext uri="{BB962C8B-B14F-4D97-AF65-F5344CB8AC3E}">
        <p14:creationId xmlns:p14="http://schemas.microsoft.com/office/powerpoint/2010/main" val="208023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Activities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Make nametags with printer labels.</a:t>
            </a:r>
          </a:p>
          <a:p>
            <a:r>
              <a:rPr lang="en-US" dirty="0" smtClean="0"/>
              <a:t>My name is _______, and I am a type of fruit.</a:t>
            </a:r>
          </a:p>
          <a:p>
            <a:pPr lvl="1"/>
            <a:r>
              <a:rPr lang="en-US" dirty="0" smtClean="0"/>
              <a:t>I am sometimes red, and sometime green.</a:t>
            </a:r>
          </a:p>
          <a:p>
            <a:pPr lvl="1"/>
            <a:r>
              <a:rPr lang="en-US" dirty="0" smtClean="0"/>
              <a:t>I grow on a vine.</a:t>
            </a:r>
          </a:p>
          <a:p>
            <a:pPr lvl="1"/>
            <a:r>
              <a:rPr lang="en-US" dirty="0" smtClean="0"/>
              <a:t>I have an edible skin.</a:t>
            </a:r>
          </a:p>
          <a:p>
            <a:pPr lvl="1"/>
            <a:r>
              <a:rPr lang="en-US" dirty="0" smtClean="0"/>
              <a:t>I am delicious fresh or frozen.</a:t>
            </a:r>
          </a:p>
          <a:p>
            <a:pPr lvl="1"/>
            <a:r>
              <a:rPr lang="en-US" dirty="0" smtClean="0"/>
              <a:t>Usually I don’t have seeds.</a:t>
            </a:r>
            <a:endParaRPr lang="en-US" dirty="0"/>
          </a:p>
          <a:p>
            <a:r>
              <a:rPr lang="en-US" dirty="0" smtClean="0"/>
              <a:t>When a person guesses the fruit, they become a new fruit. After everyone gets to play, the game ends.</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30</a:t>
            </a:fld>
            <a:endParaRPr lang="en-US"/>
          </a:p>
        </p:txBody>
      </p:sp>
    </p:spTree>
    <p:extLst>
      <p:ext uri="{BB962C8B-B14F-4D97-AF65-F5344CB8AC3E}">
        <p14:creationId xmlns:p14="http://schemas.microsoft.com/office/powerpoint/2010/main" val="25076665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Fruit Stand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Everyone gathers in a circle.</a:t>
            </a:r>
          </a:p>
          <a:p>
            <a:r>
              <a:rPr lang="en-US" dirty="0"/>
              <a:t>O</a:t>
            </a:r>
            <a:r>
              <a:rPr lang="en-US" dirty="0" smtClean="0"/>
              <a:t>n a piece of Chart Paper, draw an outline of a big piece of fruit.</a:t>
            </a:r>
          </a:p>
          <a:p>
            <a:r>
              <a:rPr lang="en-US" dirty="0" smtClean="0"/>
              <a:t>The Fruit Stand Crew is working together all semester to be the best fruit stand in Philly. What do we need to do for Our Fruit Stand to be the best?</a:t>
            </a:r>
          </a:p>
          <a:p>
            <a:pPr lvl="1"/>
            <a:r>
              <a:rPr lang="en-US" i="1" dirty="0" smtClean="0"/>
              <a:t>Write these things in the middle of the fruit (if appropriate, students can write themselves).</a:t>
            </a:r>
          </a:p>
          <a:p>
            <a:r>
              <a:rPr lang="en-US" dirty="0" smtClean="0"/>
              <a:t>What types of things will cause Our Fruit Stand to fail?</a:t>
            </a:r>
          </a:p>
          <a:p>
            <a:pPr lvl="1"/>
            <a:r>
              <a:rPr lang="en-US" i="1" dirty="0" smtClean="0"/>
              <a:t>Write these things on the outside of the fruit.</a:t>
            </a:r>
          </a:p>
          <a:p>
            <a:r>
              <a:rPr lang="en-US" dirty="0" smtClean="0"/>
              <a:t>Everyone signs the chart paper.</a:t>
            </a:r>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31</a:t>
            </a:fld>
            <a:endParaRPr lang="en-US"/>
          </a:p>
        </p:txBody>
      </p:sp>
    </p:spTree>
    <p:extLst>
      <p:ext uri="{BB962C8B-B14F-4D97-AF65-F5344CB8AC3E}">
        <p14:creationId xmlns:p14="http://schemas.microsoft.com/office/powerpoint/2010/main" val="2780279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o's fruit stand and goals fruit ninj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Slide Number Placeholder 1"/>
          <p:cNvSpPr>
            <a:spLocks noGrp="1"/>
          </p:cNvSpPr>
          <p:nvPr>
            <p:ph type="sldNum" sz="quarter" idx="12"/>
          </p:nvPr>
        </p:nvSpPr>
        <p:spPr/>
        <p:txBody>
          <a:bodyPr/>
          <a:lstStyle/>
          <a:p>
            <a:fld id="{4EBED0F6-0438-F646-813B-1815C3600596}" type="slidenum">
              <a:rPr lang="en-US" smtClean="0"/>
              <a:t>32</a:t>
            </a:fld>
            <a:endParaRPr lang="en-US"/>
          </a:p>
        </p:txBody>
      </p:sp>
    </p:spTree>
    <p:extLst>
      <p:ext uri="{BB962C8B-B14F-4D97-AF65-F5344CB8AC3E}">
        <p14:creationId xmlns:p14="http://schemas.microsoft.com/office/powerpoint/2010/main" val="39462406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Work As A Team?</a:t>
            </a:r>
            <a:endParaRPr lang="en-US" dirty="0"/>
          </a:p>
        </p:txBody>
      </p:sp>
      <p:sp>
        <p:nvSpPr>
          <p:cNvPr id="3" name="Content Placeholder 2"/>
          <p:cNvSpPr>
            <a:spLocks noGrp="1"/>
          </p:cNvSpPr>
          <p:nvPr>
            <p:ph idx="1"/>
          </p:nvPr>
        </p:nvSpPr>
        <p:spPr>
          <a:xfrm>
            <a:off x="457200" y="1600199"/>
            <a:ext cx="8229600" cy="5094441"/>
          </a:xfrm>
        </p:spPr>
        <p:txBody>
          <a:bodyPr>
            <a:normAutofit fontScale="62500" lnSpcReduction="20000"/>
          </a:bodyPr>
          <a:lstStyle/>
          <a:p>
            <a:r>
              <a:rPr lang="en-US" dirty="0" smtClean="0"/>
              <a:t>Below are expectations that all participants (students and adults) working with the Agatston Urban Nutrition Initiative agree to. </a:t>
            </a:r>
          </a:p>
          <a:p>
            <a:pPr marL="0" indent="0">
              <a:buNone/>
            </a:pPr>
            <a:endParaRPr lang="en-US" i="1" dirty="0" smtClean="0"/>
          </a:p>
          <a:p>
            <a:pPr marL="0" indent="0">
              <a:buNone/>
            </a:pPr>
            <a:r>
              <a:rPr lang="en-US" i="1" dirty="0" smtClean="0"/>
              <a:t>Define each of the below expectations and how they fit into fruit stand.</a:t>
            </a:r>
          </a:p>
          <a:p>
            <a:r>
              <a:rPr lang="en-US" dirty="0" smtClean="0"/>
              <a:t>One </a:t>
            </a:r>
            <a:r>
              <a:rPr lang="en-US" dirty="0" err="1" smtClean="0"/>
              <a:t>Mic</a:t>
            </a:r>
            <a:endParaRPr lang="en-US" dirty="0" smtClean="0"/>
          </a:p>
          <a:p>
            <a:r>
              <a:rPr lang="en-US" dirty="0" smtClean="0"/>
              <a:t>Try It On</a:t>
            </a:r>
          </a:p>
          <a:p>
            <a:r>
              <a:rPr lang="en-US" dirty="0" smtClean="0"/>
              <a:t>Step Up, Step Back</a:t>
            </a:r>
          </a:p>
          <a:p>
            <a:r>
              <a:rPr lang="en-US" dirty="0" smtClean="0"/>
              <a:t>Use I Statements</a:t>
            </a:r>
          </a:p>
          <a:p>
            <a:r>
              <a:rPr lang="en-US" dirty="0" smtClean="0"/>
              <a:t>Move With Urgency</a:t>
            </a:r>
          </a:p>
          <a:p>
            <a:r>
              <a:rPr lang="en-US" dirty="0" smtClean="0"/>
              <a:t>Find A Need And Fill It</a:t>
            </a:r>
          </a:p>
          <a:p>
            <a:r>
              <a:rPr lang="en-US" dirty="0" smtClean="0"/>
              <a:t>Leave Spaces Cleaner Than You Found Them</a:t>
            </a:r>
          </a:p>
          <a:p>
            <a:pPr marL="0" indent="0">
              <a:buNone/>
            </a:pPr>
            <a:endParaRPr lang="en-US" dirty="0" smtClean="0"/>
          </a:p>
          <a:p>
            <a:pPr marL="0" indent="0">
              <a:buNone/>
            </a:pPr>
            <a:r>
              <a:rPr lang="en-US" dirty="0" smtClean="0"/>
              <a:t>We hold ourselves accountable to our teammates by working directly with a ‘Pros and Grows’ buddy each week. You and your buddy will look after each other and at the end of each fruit stand, give honest feedback on something you did well and something you can improve on. </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33</a:t>
            </a:fld>
            <a:endParaRPr lang="en-US"/>
          </a:p>
        </p:txBody>
      </p:sp>
    </p:spTree>
    <p:extLst>
      <p:ext uri="{BB962C8B-B14F-4D97-AF65-F5344CB8AC3E}">
        <p14:creationId xmlns:p14="http://schemas.microsoft.com/office/powerpoint/2010/main" val="13128662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Fruit Stand Floor, Fruit Stand Ceiling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Floor is the foundation of fruit stand. It is what holds us steady as we create a healthier community. If our floor isn’t sturdy, fruit stand will fail.</a:t>
            </a:r>
          </a:p>
          <a:p>
            <a:r>
              <a:rPr lang="en-US" dirty="0" smtClean="0"/>
              <a:t>An issue unresolved in Pros and Grows should be addressed with an Adult Mentor. If it is about an Adult Mentor (and there isn’t another Mentor to tell), it should be addressed with a teacher/staff at the school. </a:t>
            </a:r>
          </a:p>
        </p:txBody>
      </p:sp>
      <p:sp>
        <p:nvSpPr>
          <p:cNvPr id="4" name="Slide Number Placeholder 3"/>
          <p:cNvSpPr>
            <a:spLocks noGrp="1"/>
          </p:cNvSpPr>
          <p:nvPr>
            <p:ph type="sldNum" sz="quarter" idx="12"/>
          </p:nvPr>
        </p:nvSpPr>
        <p:spPr/>
        <p:txBody>
          <a:bodyPr/>
          <a:lstStyle/>
          <a:p>
            <a:fld id="{4EBED0F6-0438-F646-813B-1815C3600596}" type="slidenum">
              <a:rPr lang="en-US" smtClean="0"/>
              <a:t>34</a:t>
            </a:fld>
            <a:endParaRPr lang="en-US"/>
          </a:p>
        </p:txBody>
      </p:sp>
    </p:spTree>
    <p:extLst>
      <p:ext uri="{BB962C8B-B14F-4D97-AF65-F5344CB8AC3E}">
        <p14:creationId xmlns:p14="http://schemas.microsoft.com/office/powerpoint/2010/main" val="29619109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38"/>
            <a:ext cx="8229600" cy="1143000"/>
          </a:xfrm>
        </p:spPr>
        <p:txBody>
          <a:bodyPr/>
          <a:lstStyle/>
          <a:p>
            <a:r>
              <a:rPr lang="en-US" dirty="0" smtClean="0"/>
              <a:t>What is Fruit Stand?</a:t>
            </a:r>
            <a:endParaRPr lang="en-US" dirty="0"/>
          </a:p>
        </p:txBody>
      </p:sp>
      <p:sp>
        <p:nvSpPr>
          <p:cNvPr id="3" name="Content Placeholder 2"/>
          <p:cNvSpPr>
            <a:spLocks noGrp="1"/>
          </p:cNvSpPr>
          <p:nvPr>
            <p:ph idx="1"/>
          </p:nvPr>
        </p:nvSpPr>
        <p:spPr>
          <a:xfrm>
            <a:off x="457200" y="4758783"/>
            <a:ext cx="8229600" cy="1765007"/>
          </a:xfrm>
        </p:spPr>
        <p:txBody>
          <a:bodyPr>
            <a:normAutofit fontScale="92500" lnSpcReduction="20000"/>
          </a:bodyPr>
          <a:lstStyle/>
          <a:p>
            <a:r>
              <a:rPr lang="en-US" dirty="0" smtClean="0"/>
              <a:t>What is our mission? Why?</a:t>
            </a:r>
          </a:p>
          <a:p>
            <a:pPr lvl="1"/>
            <a:r>
              <a:rPr lang="en-US" dirty="0" smtClean="0"/>
              <a:t>What does food do for our body?</a:t>
            </a:r>
          </a:p>
          <a:p>
            <a:pPr lvl="1"/>
            <a:r>
              <a:rPr lang="en-US" dirty="0" smtClean="0"/>
              <a:t>What does food do for our environment?</a:t>
            </a:r>
          </a:p>
          <a:p>
            <a:pPr lvl="1"/>
            <a:r>
              <a:rPr lang="en-US" dirty="0" smtClean="0"/>
              <a:t>What does food do for our economy?</a:t>
            </a:r>
          </a:p>
          <a:p>
            <a:pPr lvl="1"/>
            <a:endParaRPr lang="en-US" dirty="0" smtClean="0"/>
          </a:p>
        </p:txBody>
      </p:sp>
      <p:sp>
        <p:nvSpPr>
          <p:cNvPr id="4" name="Title 1"/>
          <p:cNvSpPr txBox="1">
            <a:spLocks/>
          </p:cNvSpPr>
          <p:nvPr/>
        </p:nvSpPr>
        <p:spPr>
          <a:xfrm>
            <a:off x="457200" y="360241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Why Fruit Stand?</a:t>
            </a:r>
            <a:endParaRPr lang="en-US" dirty="0"/>
          </a:p>
        </p:txBody>
      </p:sp>
      <p:sp>
        <p:nvSpPr>
          <p:cNvPr id="5" name="Content Placeholder 2"/>
          <p:cNvSpPr txBox="1">
            <a:spLocks/>
          </p:cNvSpPr>
          <p:nvPr/>
        </p:nvSpPr>
        <p:spPr>
          <a:xfrm>
            <a:off x="609600" y="1189037"/>
            <a:ext cx="8229600" cy="242043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What is a business</a:t>
            </a:r>
            <a:r>
              <a:rPr lang="en-US" dirty="0" smtClean="0"/>
              <a:t>?</a:t>
            </a:r>
          </a:p>
          <a:p>
            <a:pPr lvl="1"/>
            <a:r>
              <a:rPr lang="en-US" dirty="0" smtClean="0"/>
              <a:t>What is a social enterprise? (more advanced)</a:t>
            </a:r>
            <a:endParaRPr lang="en-US" dirty="0"/>
          </a:p>
          <a:p>
            <a:r>
              <a:rPr lang="en-US" dirty="0" smtClean="0"/>
              <a:t>Are there other fruit stands?</a:t>
            </a:r>
          </a:p>
          <a:p>
            <a:pPr lvl="1"/>
            <a:r>
              <a:rPr lang="en-US" dirty="0" smtClean="0">
                <a:solidFill>
                  <a:srgbClr val="FF0000"/>
                </a:solidFill>
              </a:rPr>
              <a:t>Yes, at this school and at others (Lea, Huey, </a:t>
            </a:r>
            <a:r>
              <a:rPr lang="en-US" dirty="0" err="1" smtClean="0">
                <a:solidFill>
                  <a:srgbClr val="FF0000"/>
                </a:solidFill>
              </a:rPr>
              <a:t>Comegys</a:t>
            </a:r>
            <a:r>
              <a:rPr lang="en-US" dirty="0" smtClean="0">
                <a:solidFill>
                  <a:srgbClr val="FF0000"/>
                </a:solidFill>
              </a:rPr>
              <a:t>). We are in a competition with the other fruit stands to see who can sell the most fruit and make the most money.)</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4EBED0F6-0438-F646-813B-1815C3600596}" type="slidenum">
              <a:rPr lang="en-US" smtClean="0"/>
              <a:t>35</a:t>
            </a:fld>
            <a:endParaRPr lang="en-US"/>
          </a:p>
        </p:txBody>
      </p:sp>
    </p:spTree>
    <p:extLst>
      <p:ext uri="{BB962C8B-B14F-4D97-AF65-F5344CB8AC3E}">
        <p14:creationId xmlns:p14="http://schemas.microsoft.com/office/powerpoint/2010/main" val="7302166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Fruit Stand?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Fruit Stand goal setting, role explanation and sign-up on </a:t>
            </a:r>
            <a:r>
              <a:rPr lang="en-US" dirty="0" smtClean="0">
                <a:solidFill>
                  <a:srgbClr val="FF0000"/>
                </a:solidFill>
              </a:rPr>
              <a:t>Operations Plan.</a:t>
            </a:r>
          </a:p>
          <a:p>
            <a:pPr lvl="1"/>
            <a:r>
              <a:rPr lang="en-US" dirty="0" smtClean="0"/>
              <a:t>What is a goal?</a:t>
            </a:r>
          </a:p>
          <a:p>
            <a:pPr lvl="1"/>
            <a:r>
              <a:rPr lang="en-US" dirty="0" smtClean="0"/>
              <a:t>What is a role?</a:t>
            </a:r>
          </a:p>
          <a:p>
            <a:pPr lvl="2"/>
            <a:r>
              <a:rPr lang="en-US" dirty="0" smtClean="0"/>
              <a:t>Accountant</a:t>
            </a:r>
          </a:p>
          <a:p>
            <a:pPr lvl="3"/>
            <a:r>
              <a:rPr lang="en-US" dirty="0" smtClean="0"/>
              <a:t>Responsible for keeping track of and filling out the </a:t>
            </a:r>
            <a:r>
              <a:rPr lang="en-US" dirty="0" smtClean="0">
                <a:solidFill>
                  <a:srgbClr val="FF0000"/>
                </a:solidFill>
              </a:rPr>
              <a:t>Expense Sheet</a:t>
            </a:r>
            <a:r>
              <a:rPr lang="en-US" dirty="0" smtClean="0"/>
              <a:t>. </a:t>
            </a:r>
          </a:p>
          <a:p>
            <a:pPr lvl="2"/>
            <a:r>
              <a:rPr lang="en-US" dirty="0" smtClean="0"/>
              <a:t>Marketing</a:t>
            </a:r>
          </a:p>
          <a:p>
            <a:pPr lvl="3"/>
            <a:r>
              <a:rPr lang="en-US" dirty="0" smtClean="0"/>
              <a:t>Responsible for executing the </a:t>
            </a:r>
            <a:r>
              <a:rPr lang="en-US" dirty="0" smtClean="0">
                <a:solidFill>
                  <a:srgbClr val="FF0000"/>
                </a:solidFill>
              </a:rPr>
              <a:t>Sales and Marketing Plan</a:t>
            </a:r>
            <a:r>
              <a:rPr lang="en-US" dirty="0" smtClean="0"/>
              <a:t>.</a:t>
            </a:r>
          </a:p>
          <a:p>
            <a:pPr lvl="2"/>
            <a:r>
              <a:rPr lang="en-US" dirty="0" smtClean="0"/>
              <a:t>Sales</a:t>
            </a:r>
          </a:p>
          <a:p>
            <a:pPr lvl="3"/>
            <a:r>
              <a:rPr lang="en-US" dirty="0"/>
              <a:t>Responsible for executing the </a:t>
            </a:r>
            <a:r>
              <a:rPr lang="en-US" dirty="0">
                <a:solidFill>
                  <a:srgbClr val="FF0000"/>
                </a:solidFill>
              </a:rPr>
              <a:t>Sales and Marketing Plan</a:t>
            </a:r>
            <a:r>
              <a:rPr lang="en-US" dirty="0"/>
              <a:t>.</a:t>
            </a:r>
          </a:p>
          <a:p>
            <a:pPr lvl="2"/>
            <a:r>
              <a:rPr lang="en-US" dirty="0" smtClean="0"/>
              <a:t>Security</a:t>
            </a:r>
          </a:p>
          <a:p>
            <a:pPr lvl="3"/>
            <a:r>
              <a:rPr lang="en-US" dirty="0" smtClean="0"/>
              <a:t>Responsible for implementing the </a:t>
            </a:r>
            <a:r>
              <a:rPr lang="en-US" dirty="0" smtClean="0">
                <a:solidFill>
                  <a:srgbClr val="FF0000"/>
                </a:solidFill>
              </a:rPr>
              <a:t>Security Detail</a:t>
            </a:r>
            <a:r>
              <a:rPr lang="en-US" dirty="0" smtClean="0"/>
              <a:t>.</a:t>
            </a:r>
          </a:p>
          <a:p>
            <a:pPr lvl="2"/>
            <a:r>
              <a:rPr lang="en-US" dirty="0" smtClean="0"/>
              <a:t>Manager (Optional)</a:t>
            </a:r>
          </a:p>
        </p:txBody>
      </p:sp>
      <p:sp>
        <p:nvSpPr>
          <p:cNvPr id="4" name="Slide Number Placeholder 3"/>
          <p:cNvSpPr>
            <a:spLocks noGrp="1"/>
          </p:cNvSpPr>
          <p:nvPr>
            <p:ph type="sldNum" sz="quarter" idx="12"/>
          </p:nvPr>
        </p:nvSpPr>
        <p:spPr/>
        <p:txBody>
          <a:bodyPr/>
          <a:lstStyle/>
          <a:p>
            <a:fld id="{4EBED0F6-0438-F646-813B-1815C3600596}" type="slidenum">
              <a:rPr lang="en-US" smtClean="0"/>
              <a:t>36</a:t>
            </a:fld>
            <a:endParaRPr lang="en-US"/>
          </a:p>
        </p:txBody>
      </p:sp>
    </p:spTree>
    <p:extLst>
      <p:ext uri="{BB962C8B-B14F-4D97-AF65-F5344CB8AC3E}">
        <p14:creationId xmlns:p14="http://schemas.microsoft.com/office/powerpoint/2010/main" val="12285481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Plan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Operations Plan is an agenda written on chart paper that contains the following information:</a:t>
            </a:r>
          </a:p>
          <a:p>
            <a:r>
              <a:rPr lang="en-US" dirty="0" smtClean="0"/>
              <a:t>Team Roles</a:t>
            </a:r>
          </a:p>
          <a:p>
            <a:pPr lvl="2"/>
            <a:r>
              <a:rPr lang="en-US" dirty="0" smtClean="0"/>
              <a:t>Crew sign up first, then manager</a:t>
            </a:r>
          </a:p>
          <a:p>
            <a:pPr lvl="1"/>
            <a:r>
              <a:rPr lang="en-US" dirty="0" smtClean="0"/>
              <a:t>Pros and Grows partners</a:t>
            </a:r>
          </a:p>
          <a:p>
            <a:r>
              <a:rPr lang="en-US" dirty="0" smtClean="0"/>
              <a:t>Budget Report</a:t>
            </a:r>
          </a:p>
          <a:p>
            <a:pPr lvl="1"/>
            <a:r>
              <a:rPr lang="en-US" dirty="0" smtClean="0"/>
              <a:t>Overall profit/loss</a:t>
            </a:r>
          </a:p>
          <a:p>
            <a:pPr lvl="1"/>
            <a:r>
              <a:rPr lang="en-US" dirty="0" smtClean="0"/>
              <a:t>Previous week profit/loss</a:t>
            </a:r>
          </a:p>
          <a:p>
            <a:r>
              <a:rPr lang="en-US" dirty="0" smtClean="0"/>
              <a:t>Goals</a:t>
            </a:r>
          </a:p>
          <a:p>
            <a:r>
              <a:rPr lang="en-US" dirty="0" smtClean="0"/>
              <a:t>Ingredient Inventory</a:t>
            </a:r>
          </a:p>
          <a:p>
            <a:r>
              <a:rPr lang="en-US" dirty="0" smtClean="0"/>
              <a:t>Expense Tracking</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37</a:t>
            </a:fld>
            <a:endParaRPr lang="en-US"/>
          </a:p>
        </p:txBody>
      </p:sp>
    </p:spTree>
    <p:extLst>
      <p:ext uri="{BB962C8B-B14F-4D97-AF65-F5344CB8AC3E}">
        <p14:creationId xmlns:p14="http://schemas.microsoft.com/office/powerpoint/2010/main" val="244787165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Plan</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38</a:t>
            </a:fld>
            <a:endParaRPr lang="en-US"/>
          </a:p>
        </p:txBody>
      </p:sp>
      <p:sp>
        <p:nvSpPr>
          <p:cNvPr id="5" name="TextBox 4"/>
          <p:cNvSpPr txBox="1"/>
          <p:nvPr/>
        </p:nvSpPr>
        <p:spPr>
          <a:xfrm>
            <a:off x="457200" y="1417638"/>
            <a:ext cx="3913833" cy="2585323"/>
          </a:xfrm>
          <a:prstGeom prst="rect">
            <a:avLst/>
          </a:prstGeom>
          <a:noFill/>
        </p:spPr>
        <p:txBody>
          <a:bodyPr wrap="square" rtlCol="0">
            <a:spAutoFit/>
          </a:bodyPr>
          <a:lstStyle/>
          <a:p>
            <a:r>
              <a:rPr lang="en-US" dirty="0" smtClean="0"/>
              <a:t>Crew Sign In:</a:t>
            </a:r>
          </a:p>
          <a:p>
            <a:pPr marL="285750" indent="-285750">
              <a:buFont typeface="Arial" panose="020B0604020202020204" pitchFamily="34" charset="0"/>
              <a:buChar char="•"/>
            </a:pPr>
            <a:r>
              <a:rPr lang="en-US" dirty="0" smtClean="0"/>
              <a:t>_____________</a:t>
            </a:r>
          </a:p>
          <a:p>
            <a:pPr marL="285750" indent="-285750">
              <a:buFont typeface="Arial" panose="020B0604020202020204" pitchFamily="34" charset="0"/>
              <a:buChar char="•"/>
            </a:pPr>
            <a:r>
              <a:rPr lang="en-US" dirty="0" smtClean="0"/>
              <a:t>_____________</a:t>
            </a:r>
          </a:p>
          <a:p>
            <a:pPr marL="285750" indent="-285750">
              <a:buFont typeface="Arial" panose="020B0604020202020204" pitchFamily="34" charset="0"/>
              <a:buChar char="•"/>
            </a:pPr>
            <a:r>
              <a:rPr lang="en-US" dirty="0"/>
              <a:t>_____________</a:t>
            </a:r>
          </a:p>
          <a:p>
            <a:pPr marL="285750" indent="-285750">
              <a:buFont typeface="Arial" panose="020B0604020202020204" pitchFamily="34" charset="0"/>
              <a:buChar char="•"/>
            </a:pPr>
            <a:r>
              <a:rPr lang="en-US" dirty="0"/>
              <a:t>_____________</a:t>
            </a:r>
          </a:p>
          <a:p>
            <a:pPr marL="285750" indent="-285750">
              <a:buFont typeface="Arial" panose="020B0604020202020204" pitchFamily="34" charset="0"/>
              <a:buChar char="•"/>
            </a:pPr>
            <a:r>
              <a:rPr lang="en-US" dirty="0"/>
              <a:t>_____________</a:t>
            </a:r>
          </a:p>
          <a:p>
            <a:pPr marL="285750" indent="-285750">
              <a:buFont typeface="Arial" panose="020B0604020202020204" pitchFamily="34" charset="0"/>
              <a:buChar char="•"/>
            </a:pPr>
            <a:r>
              <a:rPr lang="en-US" dirty="0"/>
              <a:t>_____________</a:t>
            </a:r>
          </a:p>
          <a:p>
            <a:pPr marL="285750" indent="-285750">
              <a:buFont typeface="Arial" panose="020B0604020202020204" pitchFamily="34" charset="0"/>
              <a:buChar char="•"/>
            </a:pPr>
            <a:r>
              <a:rPr lang="en-US" dirty="0"/>
              <a:t>_____________</a:t>
            </a:r>
          </a:p>
          <a:p>
            <a:endParaRPr lang="en-US" dirty="0"/>
          </a:p>
        </p:txBody>
      </p:sp>
      <p:sp>
        <p:nvSpPr>
          <p:cNvPr id="6" name="TextBox 5"/>
          <p:cNvSpPr txBox="1"/>
          <p:nvPr/>
        </p:nvSpPr>
        <p:spPr>
          <a:xfrm>
            <a:off x="545123" y="3942750"/>
            <a:ext cx="2893925" cy="646331"/>
          </a:xfrm>
          <a:prstGeom prst="rect">
            <a:avLst/>
          </a:prstGeom>
          <a:noFill/>
        </p:spPr>
        <p:txBody>
          <a:bodyPr wrap="square" rtlCol="0">
            <a:spAutoFit/>
          </a:bodyPr>
          <a:lstStyle/>
          <a:p>
            <a:r>
              <a:rPr lang="en-US" dirty="0" smtClean="0"/>
              <a:t>Daily Goal:</a:t>
            </a:r>
          </a:p>
          <a:p>
            <a:pPr marL="285750" indent="-285750">
              <a:buFont typeface="Arial" panose="020B0604020202020204" pitchFamily="34" charset="0"/>
              <a:buChar char="•"/>
            </a:pPr>
            <a:r>
              <a:rPr lang="en-US" dirty="0" smtClean="0"/>
              <a:t>_________</a:t>
            </a:r>
          </a:p>
        </p:txBody>
      </p:sp>
      <p:sp>
        <p:nvSpPr>
          <p:cNvPr id="7" name="TextBox 6"/>
          <p:cNvSpPr txBox="1"/>
          <p:nvPr/>
        </p:nvSpPr>
        <p:spPr>
          <a:xfrm>
            <a:off x="4772967" y="1417637"/>
            <a:ext cx="3913833" cy="2585323"/>
          </a:xfrm>
          <a:prstGeom prst="rect">
            <a:avLst/>
          </a:prstGeom>
          <a:noFill/>
        </p:spPr>
        <p:txBody>
          <a:bodyPr wrap="square" rtlCol="0">
            <a:spAutoFit/>
          </a:bodyPr>
          <a:lstStyle/>
          <a:p>
            <a:r>
              <a:rPr lang="en-US" dirty="0" smtClean="0"/>
              <a:t>Roles/Tasks:</a:t>
            </a:r>
          </a:p>
          <a:p>
            <a:pPr marL="285750" indent="-285750">
              <a:buFont typeface="Arial" panose="020B0604020202020204" pitchFamily="34" charset="0"/>
              <a:buChar char="•"/>
            </a:pPr>
            <a:r>
              <a:rPr lang="en-US" dirty="0" smtClean="0"/>
              <a:t>_____________</a:t>
            </a:r>
          </a:p>
          <a:p>
            <a:pPr marL="285750" indent="-285750">
              <a:buFont typeface="Arial" panose="020B0604020202020204" pitchFamily="34" charset="0"/>
              <a:buChar char="•"/>
            </a:pPr>
            <a:r>
              <a:rPr lang="en-US" dirty="0" smtClean="0"/>
              <a:t>_____________</a:t>
            </a:r>
          </a:p>
          <a:p>
            <a:pPr marL="285750" indent="-285750">
              <a:buFont typeface="Arial" panose="020B0604020202020204" pitchFamily="34" charset="0"/>
              <a:buChar char="•"/>
            </a:pPr>
            <a:r>
              <a:rPr lang="en-US" dirty="0"/>
              <a:t>_____________</a:t>
            </a:r>
          </a:p>
          <a:p>
            <a:pPr marL="285750" indent="-285750">
              <a:buFont typeface="Arial" panose="020B0604020202020204" pitchFamily="34" charset="0"/>
              <a:buChar char="•"/>
            </a:pPr>
            <a:r>
              <a:rPr lang="en-US" dirty="0"/>
              <a:t>_____________</a:t>
            </a:r>
          </a:p>
          <a:p>
            <a:pPr marL="285750" indent="-285750">
              <a:buFont typeface="Arial" panose="020B0604020202020204" pitchFamily="34" charset="0"/>
              <a:buChar char="•"/>
            </a:pPr>
            <a:r>
              <a:rPr lang="en-US" dirty="0"/>
              <a:t>_____________</a:t>
            </a:r>
          </a:p>
          <a:p>
            <a:pPr marL="285750" indent="-285750">
              <a:buFont typeface="Arial" panose="020B0604020202020204" pitchFamily="34" charset="0"/>
              <a:buChar char="•"/>
            </a:pPr>
            <a:r>
              <a:rPr lang="en-US" dirty="0"/>
              <a:t>_____________</a:t>
            </a:r>
          </a:p>
          <a:p>
            <a:pPr marL="285750" indent="-285750">
              <a:buFont typeface="Arial" panose="020B0604020202020204" pitchFamily="34" charset="0"/>
              <a:buChar char="•"/>
            </a:pPr>
            <a:r>
              <a:rPr lang="en-US" dirty="0"/>
              <a:t>_____________</a:t>
            </a:r>
          </a:p>
          <a:p>
            <a:endParaRPr lang="en-US" dirty="0"/>
          </a:p>
        </p:txBody>
      </p:sp>
      <p:sp>
        <p:nvSpPr>
          <p:cNvPr id="8" name="TextBox 7"/>
          <p:cNvSpPr txBox="1"/>
          <p:nvPr/>
        </p:nvSpPr>
        <p:spPr>
          <a:xfrm>
            <a:off x="4772967" y="4002961"/>
            <a:ext cx="2893925" cy="2308324"/>
          </a:xfrm>
          <a:prstGeom prst="rect">
            <a:avLst/>
          </a:prstGeom>
          <a:noFill/>
        </p:spPr>
        <p:txBody>
          <a:bodyPr wrap="square" rtlCol="0">
            <a:spAutoFit/>
          </a:bodyPr>
          <a:lstStyle/>
          <a:p>
            <a:r>
              <a:rPr lang="en-US" dirty="0" smtClean="0"/>
              <a:t>Last week’s Profit/Loss:</a:t>
            </a:r>
          </a:p>
          <a:p>
            <a:pPr marL="285750" indent="-285750">
              <a:buFont typeface="Arial" panose="020B0604020202020204" pitchFamily="34" charset="0"/>
              <a:buChar char="•"/>
            </a:pPr>
            <a:r>
              <a:rPr lang="en-US" dirty="0" smtClean="0"/>
              <a:t>_________</a:t>
            </a:r>
            <a:endParaRPr lang="en-US" dirty="0"/>
          </a:p>
          <a:p>
            <a:r>
              <a:rPr lang="en-US" dirty="0" smtClean="0"/>
              <a:t>This week’s cost:</a:t>
            </a:r>
          </a:p>
          <a:p>
            <a:pPr marL="285750" indent="-285750">
              <a:buFont typeface="Arial" panose="020B0604020202020204" pitchFamily="34" charset="0"/>
              <a:buChar char="•"/>
            </a:pPr>
            <a:r>
              <a:rPr lang="en-US" dirty="0" smtClean="0"/>
              <a:t>_________</a:t>
            </a:r>
            <a:endParaRPr lang="en-US" dirty="0"/>
          </a:p>
          <a:p>
            <a:r>
              <a:rPr lang="en-US" dirty="0" smtClean="0"/>
              <a:t>This week’s revenue:</a:t>
            </a:r>
          </a:p>
          <a:p>
            <a:pPr marL="285750" indent="-285750">
              <a:buFont typeface="Arial" panose="020B0604020202020204" pitchFamily="34" charset="0"/>
              <a:buChar char="•"/>
            </a:pPr>
            <a:r>
              <a:rPr lang="en-US" dirty="0" smtClean="0"/>
              <a:t>_________</a:t>
            </a:r>
            <a:endParaRPr lang="en-US" dirty="0"/>
          </a:p>
          <a:p>
            <a:r>
              <a:rPr lang="en-US" dirty="0" smtClean="0"/>
              <a:t>This week’s profit/loss:</a:t>
            </a:r>
          </a:p>
          <a:p>
            <a:pPr marL="285750" indent="-285750">
              <a:buFont typeface="Arial" panose="020B0604020202020204" pitchFamily="34" charset="0"/>
              <a:buChar char="•"/>
            </a:pPr>
            <a:r>
              <a:rPr lang="en-US" dirty="0" smtClean="0"/>
              <a:t>_________</a:t>
            </a:r>
            <a:endParaRPr lang="en-US" dirty="0"/>
          </a:p>
        </p:txBody>
      </p:sp>
    </p:spTree>
    <p:extLst>
      <p:ext uri="{BB962C8B-B14F-4D97-AF65-F5344CB8AC3E}">
        <p14:creationId xmlns:p14="http://schemas.microsoft.com/office/powerpoint/2010/main" val="4099106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36201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4EBED0F6-0438-F646-813B-1815C3600596}" type="slidenum">
              <a:rPr lang="en-US" smtClean="0"/>
              <a:t>39</a:t>
            </a:fld>
            <a:endParaRPr lang="en-US"/>
          </a:p>
        </p:txBody>
      </p:sp>
    </p:spTree>
    <p:extLst>
      <p:ext uri="{BB962C8B-B14F-4D97-AF65-F5344CB8AC3E}">
        <p14:creationId xmlns:p14="http://schemas.microsoft.com/office/powerpoint/2010/main" val="90598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Fruit Stand?</a:t>
            </a:r>
            <a:endParaRPr lang="en-US" dirty="0"/>
          </a:p>
        </p:txBody>
      </p:sp>
      <p:sp>
        <p:nvSpPr>
          <p:cNvPr id="3" name="Content Placeholder 2"/>
          <p:cNvSpPr>
            <a:spLocks noGrp="1"/>
          </p:cNvSpPr>
          <p:nvPr>
            <p:ph idx="1"/>
          </p:nvPr>
        </p:nvSpPr>
        <p:spPr>
          <a:xfrm>
            <a:off x="457200" y="1600200"/>
            <a:ext cx="8229600" cy="5094441"/>
          </a:xfrm>
        </p:spPr>
        <p:txBody>
          <a:bodyPr>
            <a:normAutofit fontScale="85000" lnSpcReduction="20000"/>
          </a:bodyPr>
          <a:lstStyle/>
          <a:p>
            <a:r>
              <a:rPr lang="en-US" dirty="0" smtClean="0"/>
              <a:t>Fruit Stand is a real-world project-based learning activity. Students learn entrepreneurial skills by running a business that provides access to healthy, affordable snacks to their peers and community.</a:t>
            </a:r>
          </a:p>
          <a:p>
            <a:r>
              <a:rPr lang="en-US" dirty="0" smtClean="0"/>
              <a:t>The Fruit Stand model has many variations dependent on school-specific factors, but in its simplest form can be run 1-day per week with as few as 3 students working together for 1 hour. These students would in turn, through peer education, provide impact throughout their entire school community. </a:t>
            </a:r>
          </a:p>
          <a:p>
            <a:r>
              <a:rPr lang="en-US" dirty="0" smtClean="0"/>
              <a:t>The primary business process of Fruit Stand is washing/chopping whole fruit and selling individual portions of fruit salad. Some Fruit Stands also sell Rebel Bars, smoothies, and apple cider.</a:t>
            </a:r>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4</a:t>
            </a:fld>
            <a:endParaRPr lang="en-US"/>
          </a:p>
        </p:txBody>
      </p:sp>
    </p:spTree>
    <p:extLst>
      <p:ext uri="{BB962C8B-B14F-4D97-AF65-F5344CB8AC3E}">
        <p14:creationId xmlns:p14="http://schemas.microsoft.com/office/powerpoint/2010/main" val="22991079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04989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EBED0F6-0438-F646-813B-1815C3600596}" type="slidenum">
              <a:rPr lang="en-US" smtClean="0"/>
              <a:t>40</a:t>
            </a:fld>
            <a:endParaRPr lang="en-US"/>
          </a:p>
        </p:txBody>
      </p:sp>
    </p:spTree>
    <p:extLst>
      <p:ext uri="{BB962C8B-B14F-4D97-AF65-F5344CB8AC3E}">
        <p14:creationId xmlns:p14="http://schemas.microsoft.com/office/powerpoint/2010/main" val="2922107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44702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EBED0F6-0438-F646-813B-1815C3600596}" type="slidenum">
              <a:rPr lang="en-US" smtClean="0"/>
              <a:t>41</a:t>
            </a:fld>
            <a:endParaRPr lang="en-US"/>
          </a:p>
        </p:txBody>
      </p:sp>
    </p:spTree>
    <p:extLst>
      <p:ext uri="{BB962C8B-B14F-4D97-AF65-F5344CB8AC3E}">
        <p14:creationId xmlns:p14="http://schemas.microsoft.com/office/powerpoint/2010/main" val="2040115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97419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EBED0F6-0438-F646-813B-1815C3600596}" type="slidenum">
              <a:rPr lang="en-US" smtClean="0"/>
              <a:t>42</a:t>
            </a:fld>
            <a:endParaRPr lang="en-US"/>
          </a:p>
        </p:txBody>
      </p:sp>
    </p:spTree>
    <p:extLst>
      <p:ext uri="{BB962C8B-B14F-4D97-AF65-F5344CB8AC3E}">
        <p14:creationId xmlns:p14="http://schemas.microsoft.com/office/powerpoint/2010/main" val="3617456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Fruit Stand Binder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Each school has a fruit stand binder that contains the following documents:</a:t>
            </a:r>
          </a:p>
          <a:p>
            <a:pPr lvl="1"/>
            <a:r>
              <a:rPr lang="en-US" dirty="0" smtClean="0"/>
              <a:t>Sign In (multiple copies)</a:t>
            </a:r>
          </a:p>
          <a:p>
            <a:pPr lvl="1"/>
            <a:r>
              <a:rPr lang="en-US" dirty="0" smtClean="0"/>
              <a:t>Store Catalog (laminated)</a:t>
            </a:r>
          </a:p>
          <a:p>
            <a:pPr lvl="1"/>
            <a:r>
              <a:rPr lang="en-US" dirty="0" smtClean="0"/>
              <a:t>Shopping List (multiple copies)</a:t>
            </a:r>
          </a:p>
          <a:p>
            <a:pPr lvl="1"/>
            <a:r>
              <a:rPr lang="en-US" dirty="0" smtClean="0"/>
              <a:t>Expense Sheets (multiple copies)</a:t>
            </a:r>
          </a:p>
          <a:p>
            <a:pPr lvl="1"/>
            <a:r>
              <a:rPr lang="en-US" dirty="0" smtClean="0"/>
              <a:t>Inventory (laminated)</a:t>
            </a:r>
          </a:p>
          <a:p>
            <a:pPr lvl="2"/>
            <a:r>
              <a:rPr lang="en-US" dirty="0" smtClean="0"/>
              <a:t>Baseline with space for new items</a:t>
            </a:r>
          </a:p>
          <a:p>
            <a:pPr lvl="1"/>
            <a:r>
              <a:rPr lang="en-US" dirty="0" smtClean="0"/>
              <a:t>Operations Plan Template (laminated)</a:t>
            </a:r>
          </a:p>
          <a:p>
            <a:pPr lvl="1"/>
            <a:r>
              <a:rPr lang="en-US" dirty="0" smtClean="0"/>
              <a:t>Sales Tracking sheets (multiple copies)</a:t>
            </a:r>
          </a:p>
          <a:p>
            <a:pPr lvl="1"/>
            <a:r>
              <a:rPr lang="en-US" dirty="0" smtClean="0"/>
              <a:t>Sales and Marketing Plan (laminated)</a:t>
            </a:r>
          </a:p>
        </p:txBody>
      </p:sp>
      <p:sp>
        <p:nvSpPr>
          <p:cNvPr id="4" name="Slide Number Placeholder 3"/>
          <p:cNvSpPr>
            <a:spLocks noGrp="1"/>
          </p:cNvSpPr>
          <p:nvPr>
            <p:ph type="sldNum" sz="quarter" idx="12"/>
          </p:nvPr>
        </p:nvSpPr>
        <p:spPr/>
        <p:txBody>
          <a:bodyPr/>
          <a:lstStyle/>
          <a:p>
            <a:fld id="{4EBED0F6-0438-F646-813B-1815C3600596}" type="slidenum">
              <a:rPr lang="en-US" smtClean="0"/>
              <a:t>43</a:t>
            </a:fld>
            <a:endParaRPr lang="en-US"/>
          </a:p>
        </p:txBody>
      </p:sp>
    </p:spTree>
    <p:extLst>
      <p:ext uri="{BB962C8B-B14F-4D97-AF65-F5344CB8AC3E}">
        <p14:creationId xmlns:p14="http://schemas.microsoft.com/office/powerpoint/2010/main" val="13292564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0000"/>
                </a:solidFill>
              </a:rPr>
              <a:t>The Expense Sheet</a:t>
            </a:r>
            <a:r>
              <a:rPr lang="en-US" sz="3200" dirty="0" smtClean="0"/>
              <a:t>: Costs and Sales</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A business needs to make money to sustain itself. The money is business makes is called </a:t>
            </a:r>
            <a:r>
              <a:rPr lang="en-US" b="1" dirty="0" smtClean="0"/>
              <a:t>sales</a:t>
            </a:r>
            <a:r>
              <a:rPr lang="en-US" dirty="0" smtClean="0"/>
              <a:t>. Another word for sales is </a:t>
            </a:r>
            <a:r>
              <a:rPr lang="en-US" b="1" dirty="0" smtClean="0"/>
              <a:t>revenue</a:t>
            </a:r>
            <a:r>
              <a:rPr lang="en-US" dirty="0" smtClean="0"/>
              <a:t>.</a:t>
            </a:r>
          </a:p>
          <a:p>
            <a:pPr lvl="1"/>
            <a:r>
              <a:rPr lang="en-US" i="1" dirty="0" smtClean="0"/>
              <a:t>How does the fruit stand make money?</a:t>
            </a:r>
          </a:p>
          <a:p>
            <a:pPr lvl="1"/>
            <a:r>
              <a:rPr lang="en-US" i="1" dirty="0" smtClean="0"/>
              <a:t>How does ______ (any business) make money?</a:t>
            </a:r>
          </a:p>
          <a:p>
            <a:r>
              <a:rPr lang="en-US" dirty="0" smtClean="0"/>
              <a:t>A business needs to make money because it costs money to run a business. The things a business buys are called </a:t>
            </a:r>
            <a:r>
              <a:rPr lang="en-US" b="1" dirty="0" smtClean="0"/>
              <a:t>costs</a:t>
            </a:r>
            <a:r>
              <a:rPr lang="en-US" dirty="0" smtClean="0"/>
              <a:t>. Another word for costs is </a:t>
            </a:r>
            <a:r>
              <a:rPr lang="en-US" b="1" dirty="0" smtClean="0"/>
              <a:t>expenses. </a:t>
            </a:r>
          </a:p>
          <a:p>
            <a:pPr lvl="1"/>
            <a:r>
              <a:rPr lang="en-US" i="1" dirty="0" smtClean="0"/>
              <a:t>What are the fruit stand costs?</a:t>
            </a:r>
          </a:p>
          <a:p>
            <a:pPr lvl="1"/>
            <a:r>
              <a:rPr lang="en-US" i="1" dirty="0" smtClean="0"/>
              <a:t>What are the costs of ________ business?</a:t>
            </a:r>
          </a:p>
          <a:p>
            <a:pPr lvl="1"/>
            <a:r>
              <a:rPr lang="en-US" b="1" i="1" dirty="0" smtClean="0"/>
              <a:t>Depending on comprehension of fruit stand students, here you can go into detail about fixed costs (cutting boards, knives, bowls) and variable costs (fruit, plastic bags, paper).</a:t>
            </a:r>
          </a:p>
          <a:p>
            <a:pPr lvl="1"/>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44</a:t>
            </a:fld>
            <a:endParaRPr lang="en-US"/>
          </a:p>
        </p:txBody>
      </p:sp>
    </p:spTree>
    <p:extLst>
      <p:ext uri="{BB962C8B-B14F-4D97-AF65-F5344CB8AC3E}">
        <p14:creationId xmlns:p14="http://schemas.microsoft.com/office/powerpoint/2010/main" val="54289882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fruit stand expense sheet (version 1) (1).pdf"/>
          <p:cNvPicPr>
            <a:picLocks noChangeAspect="1"/>
          </p:cNvPicPr>
          <p:nvPr/>
        </p:nvPicPr>
        <p:blipFill rotWithShape="1">
          <a:blip r:embed="rId2">
            <a:extLst>
              <a:ext uri="{28A0092B-C50C-407E-A947-70E740481C1C}">
                <a14:useLocalDpi xmlns:a14="http://schemas.microsoft.com/office/drawing/2010/main" val="0"/>
              </a:ext>
            </a:extLst>
          </a:blip>
          <a:srcRect l="2875" t="10787" r="75869" b="48584"/>
          <a:stretch/>
        </p:blipFill>
        <p:spPr>
          <a:xfrm>
            <a:off x="-73978" y="-24659"/>
            <a:ext cx="2379629" cy="3514811"/>
          </a:xfrm>
          <a:prstGeom prst="rect">
            <a:avLst/>
          </a:prstGeom>
        </p:spPr>
      </p:pic>
      <p:pic>
        <p:nvPicPr>
          <p:cNvPr id="17" name="Picture 16" descr="fruit stand expense sheet (version 1) (2).pdf"/>
          <p:cNvPicPr>
            <a:picLocks noChangeAspect="1"/>
          </p:cNvPicPr>
          <p:nvPr/>
        </p:nvPicPr>
        <p:blipFill rotWithShape="1">
          <a:blip r:embed="rId3">
            <a:extLst>
              <a:ext uri="{28A0092B-C50C-407E-A947-70E740481C1C}">
                <a14:useLocalDpi xmlns:a14="http://schemas.microsoft.com/office/drawing/2010/main" val="0"/>
              </a:ext>
            </a:extLst>
          </a:blip>
          <a:srcRect l="3570" t="10786" r="70868" b="39057"/>
          <a:stretch/>
        </p:blipFill>
        <p:spPr>
          <a:xfrm>
            <a:off x="6995276" y="-24658"/>
            <a:ext cx="2148724" cy="3257935"/>
          </a:xfrm>
          <a:prstGeom prst="rect">
            <a:avLst/>
          </a:prstGeom>
        </p:spPr>
      </p:pic>
      <p:pic>
        <p:nvPicPr>
          <p:cNvPr id="19" name="Picture 18" descr="fruit stand expense sheet (version 1) (1).pdf"/>
          <p:cNvPicPr>
            <a:picLocks noChangeAspect="1"/>
          </p:cNvPicPr>
          <p:nvPr/>
        </p:nvPicPr>
        <p:blipFill rotWithShape="1">
          <a:blip r:embed="rId4">
            <a:extLst>
              <a:ext uri="{28A0092B-C50C-407E-A947-70E740481C1C}">
                <a14:useLocalDpi xmlns:a14="http://schemas.microsoft.com/office/drawing/2010/main" val="0"/>
              </a:ext>
            </a:extLst>
          </a:blip>
          <a:srcRect l="3570" t="10786" r="70729" b="36000"/>
          <a:stretch/>
        </p:blipFill>
        <p:spPr>
          <a:xfrm>
            <a:off x="6995276" y="3307252"/>
            <a:ext cx="2174647" cy="3479240"/>
          </a:xfrm>
          <a:prstGeom prst="rect">
            <a:avLst/>
          </a:prstGeom>
        </p:spPr>
      </p:pic>
      <p:sp>
        <p:nvSpPr>
          <p:cNvPr id="21" name="TextBox 20"/>
          <p:cNvSpPr txBox="1"/>
          <p:nvPr/>
        </p:nvSpPr>
        <p:spPr>
          <a:xfrm>
            <a:off x="2305650" y="530147"/>
            <a:ext cx="4586641" cy="369332"/>
          </a:xfrm>
          <a:prstGeom prst="rect">
            <a:avLst/>
          </a:prstGeom>
          <a:noFill/>
        </p:spPr>
        <p:txBody>
          <a:bodyPr wrap="square" rtlCol="0">
            <a:spAutoFit/>
          </a:bodyPr>
          <a:lstStyle/>
          <a:p>
            <a:r>
              <a:rPr lang="en-US" dirty="0" smtClean="0"/>
              <a:t>= cost of (fruit + supplies + smoothies/snacks)</a:t>
            </a:r>
            <a:endParaRPr lang="en-US" dirty="0"/>
          </a:p>
        </p:txBody>
      </p:sp>
      <p:cxnSp>
        <p:nvCxnSpPr>
          <p:cNvPr id="30" name="Straight Arrow Connector 29"/>
          <p:cNvCxnSpPr/>
          <p:nvPr/>
        </p:nvCxnSpPr>
        <p:spPr>
          <a:xfrm flipH="1">
            <a:off x="2305650" y="1097280"/>
            <a:ext cx="2835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2316258" y="2371618"/>
            <a:ext cx="2835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589233" y="1097280"/>
            <a:ext cx="0" cy="1274338"/>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599841" y="1393176"/>
            <a:ext cx="2823497" cy="369332"/>
          </a:xfrm>
          <a:prstGeom prst="rect">
            <a:avLst/>
          </a:prstGeom>
          <a:noFill/>
        </p:spPr>
        <p:txBody>
          <a:bodyPr wrap="square" rtlCol="0">
            <a:spAutoFit/>
          </a:bodyPr>
          <a:lstStyle/>
          <a:p>
            <a:r>
              <a:rPr lang="en-US" dirty="0" smtClean="0"/>
              <a:t>Filled out by Accountant</a:t>
            </a:r>
            <a:endParaRPr lang="en-US" dirty="0"/>
          </a:p>
        </p:txBody>
      </p:sp>
      <p:sp>
        <p:nvSpPr>
          <p:cNvPr id="36" name="TextBox 35"/>
          <p:cNvSpPr txBox="1"/>
          <p:nvPr/>
        </p:nvSpPr>
        <p:spPr>
          <a:xfrm>
            <a:off x="2316258" y="2650733"/>
            <a:ext cx="4354100" cy="369332"/>
          </a:xfrm>
          <a:prstGeom prst="rect">
            <a:avLst/>
          </a:prstGeom>
          <a:noFill/>
        </p:spPr>
        <p:txBody>
          <a:bodyPr wrap="square" rtlCol="0">
            <a:spAutoFit/>
          </a:bodyPr>
          <a:lstStyle/>
          <a:p>
            <a:r>
              <a:rPr lang="en-US" dirty="0" smtClean="0"/>
              <a:t>= $ from (fruit + smoothies + snack sales)</a:t>
            </a:r>
            <a:endParaRPr lang="en-US" dirty="0"/>
          </a:p>
        </p:txBody>
      </p:sp>
      <p:sp>
        <p:nvSpPr>
          <p:cNvPr id="37" name="TextBox 36"/>
          <p:cNvSpPr txBox="1"/>
          <p:nvPr/>
        </p:nvSpPr>
        <p:spPr>
          <a:xfrm>
            <a:off x="2316258" y="3020065"/>
            <a:ext cx="4206143" cy="369332"/>
          </a:xfrm>
          <a:prstGeom prst="rect">
            <a:avLst/>
          </a:prstGeom>
          <a:noFill/>
        </p:spPr>
        <p:txBody>
          <a:bodyPr wrap="square" rtlCol="0">
            <a:spAutoFit/>
          </a:bodyPr>
          <a:lstStyle/>
          <a:p>
            <a:r>
              <a:rPr lang="en-US" dirty="0" smtClean="0"/>
              <a:t>= (fruit stand revenue – total cost)</a:t>
            </a:r>
            <a:endParaRPr lang="en-US" dirty="0"/>
          </a:p>
        </p:txBody>
      </p:sp>
      <p:sp>
        <p:nvSpPr>
          <p:cNvPr id="38" name="TextBox 37"/>
          <p:cNvSpPr txBox="1"/>
          <p:nvPr/>
        </p:nvSpPr>
        <p:spPr>
          <a:xfrm>
            <a:off x="3538618" y="76125"/>
            <a:ext cx="2022067" cy="369332"/>
          </a:xfrm>
          <a:prstGeom prst="rect">
            <a:avLst/>
          </a:prstGeom>
          <a:solidFill>
            <a:srgbClr val="C0504D"/>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chemeClr val="bg1"/>
                </a:solidFill>
              </a:rPr>
              <a:t>Expense Sheet</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4EBED0F6-0438-F646-813B-1815C3600596}" type="slidenum">
              <a:rPr lang="en-US" smtClean="0"/>
              <a:t>45</a:t>
            </a:fld>
            <a:endParaRPr lang="en-US"/>
          </a:p>
        </p:txBody>
      </p:sp>
      <p:pic>
        <p:nvPicPr>
          <p:cNvPr id="3" name="Picture 2" descr="fruit expense w oranges.pdf"/>
          <p:cNvPicPr>
            <a:picLocks noChangeAspect="1"/>
          </p:cNvPicPr>
          <p:nvPr/>
        </p:nvPicPr>
        <p:blipFill rotWithShape="1">
          <a:blip r:embed="rId5">
            <a:extLst>
              <a:ext uri="{28A0092B-C50C-407E-A947-70E740481C1C}">
                <a14:useLocalDpi xmlns:a14="http://schemas.microsoft.com/office/drawing/2010/main" val="0"/>
              </a:ext>
            </a:extLst>
          </a:blip>
          <a:srcRect l="8211" t="7187" r="9298" b="56476"/>
          <a:stretch/>
        </p:blipFill>
        <p:spPr>
          <a:xfrm>
            <a:off x="13368" y="3307251"/>
            <a:ext cx="6256424" cy="3566439"/>
          </a:xfrm>
          <a:prstGeom prst="rect">
            <a:avLst/>
          </a:prstGeom>
        </p:spPr>
      </p:pic>
    </p:spTree>
    <p:extLst>
      <p:ext uri="{BB962C8B-B14F-4D97-AF65-F5344CB8AC3E}">
        <p14:creationId xmlns:p14="http://schemas.microsoft.com/office/powerpoint/2010/main" val="382155802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Costs and Sales</a:t>
            </a:r>
            <a:endParaRPr lang="en-US" dirty="0"/>
          </a:p>
        </p:txBody>
      </p:sp>
      <p:sp>
        <p:nvSpPr>
          <p:cNvPr id="3" name="Content Placeholder 2"/>
          <p:cNvSpPr>
            <a:spLocks noGrp="1"/>
          </p:cNvSpPr>
          <p:nvPr>
            <p:ph idx="1"/>
          </p:nvPr>
        </p:nvSpPr>
        <p:spPr>
          <a:xfrm>
            <a:off x="457200" y="1600200"/>
            <a:ext cx="8229600" cy="5119099"/>
          </a:xfrm>
        </p:spPr>
        <p:txBody>
          <a:bodyPr>
            <a:normAutofit fontScale="92500"/>
          </a:bodyPr>
          <a:lstStyle/>
          <a:p>
            <a:r>
              <a:rPr lang="en-US" dirty="0" smtClean="0"/>
              <a:t>Why is important to keep track of fruit stand costs? Sales?</a:t>
            </a:r>
          </a:p>
          <a:p>
            <a:pPr lvl="1"/>
            <a:r>
              <a:rPr lang="en-US" dirty="0" smtClean="0"/>
              <a:t>How can we keep track?</a:t>
            </a:r>
          </a:p>
          <a:p>
            <a:r>
              <a:rPr lang="en-US" dirty="0" smtClean="0"/>
              <a:t>The </a:t>
            </a:r>
            <a:r>
              <a:rPr lang="en-US" dirty="0" smtClean="0">
                <a:solidFill>
                  <a:srgbClr val="FF0000"/>
                </a:solidFill>
              </a:rPr>
              <a:t>Operational Plan </a:t>
            </a:r>
            <a:r>
              <a:rPr lang="en-US" dirty="0" smtClean="0"/>
              <a:t>will allow the Fruit Stand team to track expenses throughout fruit stand.</a:t>
            </a:r>
          </a:p>
          <a:p>
            <a:r>
              <a:rPr lang="en-US" dirty="0" smtClean="0"/>
              <a:t>Entering data on a standard </a:t>
            </a:r>
            <a:r>
              <a:rPr lang="en-US" dirty="0" smtClean="0">
                <a:solidFill>
                  <a:srgbClr val="FF0000"/>
                </a:solidFill>
              </a:rPr>
              <a:t>Expense Sheet </a:t>
            </a:r>
            <a:r>
              <a:rPr lang="en-US" dirty="0" smtClean="0"/>
              <a:t>will keep the tracking of costs/sales organized.</a:t>
            </a:r>
          </a:p>
          <a:p>
            <a:r>
              <a:rPr lang="en-US" dirty="0" smtClean="0"/>
              <a:t>Each Fruit Stand the Accountant will fill out the </a:t>
            </a:r>
            <a:r>
              <a:rPr lang="en-US" dirty="0" smtClean="0">
                <a:solidFill>
                  <a:srgbClr val="FF0000"/>
                </a:solidFill>
              </a:rPr>
              <a:t>Operational Plan, Expense Sheet, Sales Tracker, and Balance Sheet</a:t>
            </a:r>
            <a:r>
              <a:rPr lang="en-US" dirty="0" smtClean="0"/>
              <a:t>. </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46</a:t>
            </a:fld>
            <a:endParaRPr lang="en-US"/>
          </a:p>
        </p:txBody>
      </p:sp>
    </p:spTree>
    <p:extLst>
      <p:ext uri="{BB962C8B-B14F-4D97-AF65-F5344CB8AC3E}">
        <p14:creationId xmlns:p14="http://schemas.microsoft.com/office/powerpoint/2010/main" val="51154358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5341" y="12004"/>
            <a:ext cx="3215630" cy="1143000"/>
          </a:xfrm>
        </p:spPr>
        <p:txBody>
          <a:bodyPr>
            <a:normAutofit fontScale="90000"/>
          </a:bodyPr>
          <a:lstStyle/>
          <a:p>
            <a:r>
              <a:rPr lang="en-US" dirty="0" smtClean="0"/>
              <a:t>Sales Tracking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0392479"/>
              </p:ext>
            </p:extLst>
          </p:nvPr>
        </p:nvGraphicFramePr>
        <p:xfrm>
          <a:off x="2106073" y="1168099"/>
          <a:ext cx="6951585" cy="4842893"/>
        </p:xfrm>
        <a:graphic>
          <a:graphicData uri="http://schemas.openxmlformats.org/drawingml/2006/table">
            <a:tbl>
              <a:tblPr firstRow="1" bandRow="1">
                <a:tableStyleId>{5C22544A-7EE6-4342-B048-85BDC9FD1C3A}</a:tableStyleId>
              </a:tblPr>
              <a:tblGrid>
                <a:gridCol w="1698903"/>
                <a:gridCol w="1810045"/>
                <a:gridCol w="1778089"/>
                <a:gridCol w="1664548"/>
              </a:tblGrid>
              <a:tr h="1206929">
                <a:tc>
                  <a:txBody>
                    <a:bodyPr/>
                    <a:lstStyle/>
                    <a:p>
                      <a:endParaRPr lang="en-US" dirty="0"/>
                    </a:p>
                  </a:txBody>
                  <a:tcPr/>
                </a:tc>
                <a:tc>
                  <a:txBody>
                    <a:bodyPr/>
                    <a:lstStyle/>
                    <a:p>
                      <a:pPr algn="ctr"/>
                      <a:endParaRPr lang="en-US" dirty="0" smtClean="0"/>
                    </a:p>
                    <a:p>
                      <a:pPr algn="ctr"/>
                      <a:r>
                        <a:rPr lang="en-US" dirty="0" smtClean="0"/>
                        <a:t>Fruit</a:t>
                      </a:r>
                    </a:p>
                    <a:p>
                      <a:pPr algn="ctr"/>
                      <a:endParaRPr lang="en-US" dirty="0" smtClean="0"/>
                    </a:p>
                    <a:p>
                      <a:pPr algn="ctr"/>
                      <a:r>
                        <a:rPr lang="en-US" dirty="0" smtClean="0"/>
                        <a:t>(tally each</a:t>
                      </a:r>
                      <a:r>
                        <a:rPr lang="en-US" baseline="0" dirty="0" smtClean="0"/>
                        <a:t> sale)</a:t>
                      </a:r>
                      <a:endParaRPr lang="en-US" dirty="0"/>
                    </a:p>
                  </a:txBody>
                  <a:tcPr/>
                </a:tc>
                <a:tc>
                  <a:txBody>
                    <a:bodyPr/>
                    <a:lstStyle/>
                    <a:p>
                      <a:pPr algn="ctr"/>
                      <a:endParaRPr lang="en-US" dirty="0" smtClean="0"/>
                    </a:p>
                    <a:p>
                      <a:pPr algn="ctr"/>
                      <a:r>
                        <a:rPr lang="en-US" dirty="0" smtClean="0"/>
                        <a:t>Smoothie</a:t>
                      </a:r>
                    </a:p>
                    <a:p>
                      <a:pPr algn="ct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(tally each</a:t>
                      </a:r>
                      <a:r>
                        <a:rPr lang="en-US" baseline="0" dirty="0" smtClean="0"/>
                        <a:t> sale)</a:t>
                      </a:r>
                      <a:endParaRPr lang="en-US" dirty="0" smtClean="0"/>
                    </a:p>
                    <a:p>
                      <a:pPr algn="ctr"/>
                      <a:endParaRPr lang="en-US" dirty="0"/>
                    </a:p>
                  </a:txBody>
                  <a:tcPr/>
                </a:tc>
                <a:tc>
                  <a:txBody>
                    <a:bodyPr/>
                    <a:lstStyle/>
                    <a:p>
                      <a:pPr algn="ctr"/>
                      <a:endParaRPr lang="en-US" dirty="0" smtClean="0"/>
                    </a:p>
                    <a:p>
                      <a:pPr algn="ctr"/>
                      <a:r>
                        <a:rPr lang="en-US" dirty="0" smtClean="0"/>
                        <a:t>Snack</a:t>
                      </a:r>
                    </a:p>
                    <a:p>
                      <a:pPr algn="ct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(tally each</a:t>
                      </a:r>
                      <a:r>
                        <a:rPr lang="en-US" baseline="0" dirty="0" smtClean="0"/>
                        <a:t> sale)</a:t>
                      </a:r>
                      <a:endParaRPr lang="en-US" dirty="0" smtClean="0"/>
                    </a:p>
                    <a:p>
                      <a:pPr algn="ctr"/>
                      <a:endParaRPr lang="en-US" dirty="0"/>
                    </a:p>
                  </a:txBody>
                  <a:tcPr/>
                </a:tc>
              </a:tr>
              <a:tr h="1689927">
                <a:tc>
                  <a:txBody>
                    <a:bodyPr/>
                    <a:lstStyle/>
                    <a:p>
                      <a:r>
                        <a:rPr lang="en-US" dirty="0" smtClean="0"/>
                        <a:t>Student</a:t>
                      </a:r>
                      <a:endParaRPr lang="en-US" dirty="0"/>
                    </a:p>
                  </a:txBody>
                  <a:tcPr/>
                </a:tc>
                <a:tc>
                  <a:txBody>
                    <a:bodyPr/>
                    <a:lstStyle/>
                    <a:p>
                      <a:endParaRPr lang="en-US"/>
                    </a:p>
                  </a:txBody>
                  <a:tcPr/>
                </a:tc>
                <a:tc>
                  <a:txBody>
                    <a:bodyPr/>
                    <a:lstStyle/>
                    <a:p>
                      <a:endParaRPr lang="en-US" dirty="0"/>
                    </a:p>
                  </a:txBody>
                  <a:tcPr/>
                </a:tc>
                <a:tc>
                  <a:txBody>
                    <a:bodyPr/>
                    <a:lstStyle/>
                    <a:p>
                      <a:pPr algn="ctr"/>
                      <a:endParaRPr lang="en-US" dirty="0"/>
                    </a:p>
                  </a:txBody>
                  <a:tcPr/>
                </a:tc>
              </a:tr>
              <a:tr h="1689927">
                <a:tc>
                  <a:txBody>
                    <a:bodyPr/>
                    <a:lstStyle/>
                    <a:p>
                      <a:r>
                        <a:rPr lang="en-US" dirty="0" smtClean="0"/>
                        <a:t>Adult</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7713722" y="101015"/>
            <a:ext cx="134393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Date</a:t>
            </a:r>
          </a:p>
          <a:p>
            <a:pPr algn="ctr"/>
            <a:r>
              <a:rPr lang="en-US" sz="2800" dirty="0" smtClean="0"/>
              <a:t>______</a:t>
            </a:r>
            <a:endParaRPr lang="en-US" sz="2800" dirty="0"/>
          </a:p>
        </p:txBody>
      </p:sp>
      <p:sp>
        <p:nvSpPr>
          <p:cNvPr id="6" name="TextBox 5"/>
          <p:cNvSpPr txBox="1"/>
          <p:nvPr/>
        </p:nvSpPr>
        <p:spPr>
          <a:xfrm>
            <a:off x="2139496" y="1171284"/>
            <a:ext cx="1648872" cy="1200329"/>
          </a:xfrm>
          <a:prstGeom prst="rect">
            <a:avLst/>
          </a:prstGeom>
          <a:noFill/>
        </p:spPr>
        <p:txBody>
          <a:bodyPr wrap="square" rtlCol="0">
            <a:spAutoFit/>
          </a:bodyPr>
          <a:lstStyle/>
          <a:p>
            <a:r>
              <a:rPr lang="en-US" sz="1200" dirty="0" smtClean="0"/>
              <a:t>Instructions:</a:t>
            </a:r>
          </a:p>
          <a:p>
            <a:pPr marL="285750" indent="-285750">
              <a:buFont typeface="Arial"/>
              <a:buChar char="•"/>
            </a:pPr>
            <a:r>
              <a:rPr lang="en-US" sz="1000" dirty="0" smtClean="0"/>
              <a:t>Write a tally mark for each sale.</a:t>
            </a:r>
          </a:p>
          <a:p>
            <a:pPr marL="285750" indent="-285750">
              <a:buFont typeface="Arial"/>
              <a:buChar char="•"/>
            </a:pPr>
            <a:r>
              <a:rPr lang="en-US" sz="1000" dirty="0" smtClean="0"/>
              <a:t>Write a circle for each coupon.</a:t>
            </a:r>
          </a:p>
          <a:p>
            <a:pPr marL="285750" indent="-285750">
              <a:buFont typeface="Arial"/>
              <a:buChar char="•"/>
            </a:pPr>
            <a:r>
              <a:rPr lang="en-US" sz="1000" dirty="0" smtClean="0"/>
              <a:t>Write an X for each  junk food trade-in.</a:t>
            </a:r>
            <a:endParaRPr lang="en-US" sz="1000" dirty="0"/>
          </a:p>
        </p:txBody>
      </p:sp>
      <p:sp>
        <p:nvSpPr>
          <p:cNvPr id="7" name="TextBox 6"/>
          <p:cNvSpPr txBox="1"/>
          <p:nvPr/>
        </p:nvSpPr>
        <p:spPr>
          <a:xfrm>
            <a:off x="134108" y="217177"/>
            <a:ext cx="189355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Total Fruit</a:t>
            </a:r>
          </a:p>
          <a:p>
            <a:pPr algn="ctr"/>
            <a:r>
              <a:rPr lang="en-US" sz="2800" dirty="0" smtClean="0"/>
              <a:t>______</a:t>
            </a:r>
            <a:endParaRPr lang="en-US" sz="2800" dirty="0"/>
          </a:p>
        </p:txBody>
      </p:sp>
      <p:sp>
        <p:nvSpPr>
          <p:cNvPr id="8" name="TextBox 7"/>
          <p:cNvSpPr txBox="1"/>
          <p:nvPr/>
        </p:nvSpPr>
        <p:spPr>
          <a:xfrm>
            <a:off x="134108" y="1299658"/>
            <a:ext cx="1893558"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Total Smoothie</a:t>
            </a:r>
          </a:p>
          <a:p>
            <a:pPr algn="ctr"/>
            <a:r>
              <a:rPr lang="en-US" sz="2800" dirty="0" smtClean="0"/>
              <a:t>______</a:t>
            </a:r>
            <a:endParaRPr lang="en-US" sz="2800" dirty="0"/>
          </a:p>
        </p:txBody>
      </p:sp>
      <p:sp>
        <p:nvSpPr>
          <p:cNvPr id="9" name="TextBox 8"/>
          <p:cNvSpPr txBox="1"/>
          <p:nvPr/>
        </p:nvSpPr>
        <p:spPr>
          <a:xfrm>
            <a:off x="134108" y="2808106"/>
            <a:ext cx="189355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Total Snack</a:t>
            </a:r>
          </a:p>
          <a:p>
            <a:pPr algn="ctr"/>
            <a:r>
              <a:rPr lang="en-US" sz="2800" dirty="0" smtClean="0"/>
              <a:t>______</a:t>
            </a:r>
            <a:endParaRPr lang="en-US" sz="2800" dirty="0"/>
          </a:p>
        </p:txBody>
      </p:sp>
      <p:sp>
        <p:nvSpPr>
          <p:cNvPr id="10" name="TextBox 9"/>
          <p:cNvSpPr txBox="1"/>
          <p:nvPr/>
        </p:nvSpPr>
        <p:spPr>
          <a:xfrm>
            <a:off x="134107" y="3896944"/>
            <a:ext cx="189355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Total Coupons ______</a:t>
            </a:r>
            <a:endParaRPr lang="en-US" sz="2800" dirty="0"/>
          </a:p>
        </p:txBody>
      </p:sp>
      <p:sp>
        <p:nvSpPr>
          <p:cNvPr id="11" name="TextBox 10"/>
          <p:cNvSpPr txBox="1"/>
          <p:nvPr/>
        </p:nvSpPr>
        <p:spPr>
          <a:xfrm>
            <a:off x="134107" y="5533938"/>
            <a:ext cx="189355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Total Junk</a:t>
            </a:r>
          </a:p>
          <a:p>
            <a:pPr algn="ctr"/>
            <a:r>
              <a:rPr lang="en-US" sz="2800" dirty="0" smtClean="0"/>
              <a:t>______</a:t>
            </a:r>
            <a:endParaRPr lang="en-US" sz="2800" dirty="0"/>
          </a:p>
        </p:txBody>
      </p:sp>
      <p:sp>
        <p:nvSpPr>
          <p:cNvPr id="3" name="Slide Number Placeholder 2"/>
          <p:cNvSpPr>
            <a:spLocks noGrp="1"/>
          </p:cNvSpPr>
          <p:nvPr>
            <p:ph type="sldNum" sz="quarter" idx="12"/>
          </p:nvPr>
        </p:nvSpPr>
        <p:spPr/>
        <p:txBody>
          <a:bodyPr/>
          <a:lstStyle/>
          <a:p>
            <a:fld id="{4EBED0F6-0438-F646-813B-1815C3600596}" type="slidenum">
              <a:rPr lang="en-US" smtClean="0"/>
              <a:t>47</a:t>
            </a:fld>
            <a:endParaRPr lang="en-US"/>
          </a:p>
        </p:txBody>
      </p:sp>
    </p:spTree>
    <p:extLst>
      <p:ext uri="{BB962C8B-B14F-4D97-AF65-F5344CB8AC3E}">
        <p14:creationId xmlns:p14="http://schemas.microsoft.com/office/powerpoint/2010/main" val="388990613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2247530"/>
              </p:ext>
            </p:extLst>
          </p:nvPr>
        </p:nvGraphicFramePr>
        <p:xfrm>
          <a:off x="0" y="956221"/>
          <a:ext cx="9144000" cy="6006356"/>
        </p:xfrm>
        <a:graphic>
          <a:graphicData uri="http://schemas.openxmlformats.org/drawingml/2006/table">
            <a:tbl>
              <a:tblPr firstRow="1" bandRow="1">
                <a:tableStyleId>{3C2FFA5D-87B4-456A-9821-1D502468CF0F}</a:tableStyleId>
              </a:tblPr>
              <a:tblGrid>
                <a:gridCol w="1570892"/>
                <a:gridCol w="1570892"/>
                <a:gridCol w="1570892"/>
                <a:gridCol w="1593147"/>
                <a:gridCol w="1660013"/>
                <a:gridCol w="1178164"/>
              </a:tblGrid>
              <a:tr h="403412">
                <a:tc>
                  <a:txBody>
                    <a:bodyPr/>
                    <a:lstStyle/>
                    <a:p>
                      <a:r>
                        <a:rPr lang="en-US" dirty="0" smtClean="0"/>
                        <a:t>Date</a:t>
                      </a:r>
                      <a:endParaRPr lang="en-US" dirty="0"/>
                    </a:p>
                  </a:txBody>
                  <a:tcPr/>
                </a:tc>
                <a:tc>
                  <a:txBody>
                    <a:bodyPr/>
                    <a:lstStyle/>
                    <a:p>
                      <a:pPr algn="r"/>
                      <a:r>
                        <a:rPr lang="en-US" dirty="0" smtClean="0"/>
                        <a:t>Overall Balance</a:t>
                      </a:r>
                      <a:endParaRPr lang="en-US" dirty="0"/>
                    </a:p>
                  </a:txBody>
                  <a:tcPr/>
                </a:tc>
                <a:tc>
                  <a:txBody>
                    <a:bodyPr/>
                    <a:lstStyle/>
                    <a:p>
                      <a:pPr algn="r"/>
                      <a:r>
                        <a:rPr lang="en-US" dirty="0" smtClean="0"/>
                        <a:t>Revenue</a:t>
                      </a:r>
                      <a:endParaRPr lang="en-US" dirty="0"/>
                    </a:p>
                  </a:txBody>
                  <a:tcPr/>
                </a:tc>
                <a:tc>
                  <a:txBody>
                    <a:bodyPr/>
                    <a:lstStyle/>
                    <a:p>
                      <a:pPr algn="r"/>
                      <a:r>
                        <a:rPr lang="en-US" dirty="0" smtClean="0"/>
                        <a:t>Cost</a:t>
                      </a:r>
                      <a:endParaRPr lang="en-US" dirty="0"/>
                    </a:p>
                  </a:txBody>
                  <a:tcPr/>
                </a:tc>
                <a:tc>
                  <a:txBody>
                    <a:bodyPr/>
                    <a:lstStyle/>
                    <a:p>
                      <a:pPr algn="r"/>
                      <a:r>
                        <a:rPr lang="en-US" dirty="0" smtClean="0"/>
                        <a:t>Profit/Loss</a:t>
                      </a:r>
                      <a:endParaRPr lang="en-US"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 of junk food trade-ins</a:t>
                      </a:r>
                    </a:p>
                    <a:p>
                      <a:pPr algn="r"/>
                      <a:endParaRPr lang="en-US" dirty="0"/>
                    </a:p>
                  </a:txBody>
                  <a:tcPr/>
                </a:tc>
              </a:tr>
              <a:tr h="403412">
                <a:tc>
                  <a:txBody>
                    <a:bodyPr/>
                    <a:lstStyle/>
                    <a:p>
                      <a:r>
                        <a:rPr lang="en-US" dirty="0" smtClean="0"/>
                        <a:t>START</a:t>
                      </a:r>
                      <a:endParaRPr lang="en-US" dirty="0"/>
                    </a:p>
                  </a:txBody>
                  <a:tcPr/>
                </a:tc>
                <a:tc>
                  <a:txBody>
                    <a:bodyPr/>
                    <a:lstStyle/>
                    <a:p>
                      <a:pPr algn="r"/>
                      <a:r>
                        <a:rPr lang="en-US" dirty="0" smtClean="0"/>
                        <a:t>+$10</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403412">
                <a:tc>
                  <a:txBody>
                    <a:bodyPr/>
                    <a:lstStyle/>
                    <a:p>
                      <a:endParaRPr lang="en-US"/>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403412">
                <a:tc>
                  <a:txBody>
                    <a:bodyPr/>
                    <a:lstStyle/>
                    <a:p>
                      <a:endParaRPr lang="en-US"/>
                    </a:p>
                  </a:txBody>
                  <a:tcPr/>
                </a:tc>
                <a:tc>
                  <a:txBody>
                    <a:bodyPr/>
                    <a:lstStyle/>
                    <a:p>
                      <a:pPr algn="r"/>
                      <a:endParaRPr lang="en-US"/>
                    </a:p>
                  </a:txBody>
                  <a:tcPr/>
                </a:tc>
                <a:tc>
                  <a:txBody>
                    <a:bodyPr/>
                    <a:lstStyle/>
                    <a:p>
                      <a:pPr algn="r"/>
                      <a:endParaRPr lang="en-US" dirty="0"/>
                    </a:p>
                  </a:txBody>
                  <a:tcPr/>
                </a:tc>
                <a:tc>
                  <a:txBody>
                    <a:bodyPr/>
                    <a:lstStyle/>
                    <a:p>
                      <a:pPr algn="r"/>
                      <a:endParaRPr lang="en-US" dirty="0"/>
                    </a:p>
                  </a:txBody>
                  <a:tcPr/>
                </a:tc>
                <a:tc>
                  <a:txBody>
                    <a:bodyPr/>
                    <a:lstStyle/>
                    <a:p>
                      <a:pPr algn="r"/>
                      <a:endParaRPr lang="en-US"/>
                    </a:p>
                  </a:txBody>
                  <a:tcPr/>
                </a:tc>
                <a:tc>
                  <a:txBody>
                    <a:bodyPr/>
                    <a:lstStyle/>
                    <a:p>
                      <a:pPr algn="r"/>
                      <a:endParaRPr lang="en-US"/>
                    </a:p>
                  </a:txBody>
                  <a:tcPr/>
                </a:tc>
              </a:tr>
              <a:tr h="403412">
                <a:tc>
                  <a:txBody>
                    <a:bodyPr/>
                    <a:lstStyle/>
                    <a:p>
                      <a:endParaRPr lang="en-US"/>
                    </a:p>
                  </a:txBody>
                  <a:tcPr/>
                </a:tc>
                <a:tc>
                  <a:txBody>
                    <a:bodyPr/>
                    <a:lstStyle/>
                    <a:p>
                      <a:pPr algn="r"/>
                      <a:endParaRPr lang="en-US"/>
                    </a:p>
                  </a:txBody>
                  <a:tcPr/>
                </a:tc>
                <a:tc>
                  <a:txBody>
                    <a:bodyPr/>
                    <a:lstStyle/>
                    <a:p>
                      <a:pPr algn="r"/>
                      <a:endParaRPr lang="en-US" dirty="0"/>
                    </a:p>
                  </a:txBody>
                  <a:tcPr/>
                </a:tc>
                <a:tc>
                  <a:txBody>
                    <a:bodyPr/>
                    <a:lstStyle/>
                    <a:p>
                      <a:pPr algn="r"/>
                      <a:endParaRPr lang="en-US" dirty="0"/>
                    </a:p>
                  </a:txBody>
                  <a:tcPr/>
                </a:tc>
                <a:tc>
                  <a:txBody>
                    <a:bodyPr/>
                    <a:lstStyle/>
                    <a:p>
                      <a:pPr algn="r"/>
                      <a:endParaRPr lang="en-US"/>
                    </a:p>
                  </a:txBody>
                  <a:tcPr/>
                </a:tc>
                <a:tc>
                  <a:txBody>
                    <a:bodyPr/>
                    <a:lstStyle/>
                    <a:p>
                      <a:pPr algn="r"/>
                      <a:endParaRPr lang="en-US"/>
                    </a:p>
                  </a:txBody>
                  <a:tcPr/>
                </a:tc>
              </a:tr>
              <a:tr h="403412">
                <a:tc>
                  <a:txBody>
                    <a:bodyPr/>
                    <a:lstStyle/>
                    <a:p>
                      <a:endParaRPr lang="en-US"/>
                    </a:p>
                  </a:txBody>
                  <a:tcPr/>
                </a:tc>
                <a:tc>
                  <a:txBody>
                    <a:bodyPr/>
                    <a:lstStyle/>
                    <a:p>
                      <a:pPr algn="r"/>
                      <a:endParaRPr lang="en-US"/>
                    </a:p>
                  </a:txBody>
                  <a:tcPr/>
                </a:tc>
                <a:tc>
                  <a:txBody>
                    <a:bodyPr/>
                    <a:lstStyle/>
                    <a:p>
                      <a:pPr algn="r"/>
                      <a:endParaRPr lang="en-US"/>
                    </a:p>
                  </a:txBody>
                  <a:tcPr/>
                </a:tc>
                <a:tc>
                  <a:txBody>
                    <a:bodyPr/>
                    <a:lstStyle/>
                    <a:p>
                      <a:pPr algn="r"/>
                      <a:endParaRPr lang="en-US" dirty="0"/>
                    </a:p>
                  </a:txBody>
                  <a:tcPr/>
                </a:tc>
                <a:tc>
                  <a:txBody>
                    <a:bodyPr/>
                    <a:lstStyle/>
                    <a:p>
                      <a:pPr algn="r"/>
                      <a:endParaRPr lang="en-US"/>
                    </a:p>
                  </a:txBody>
                  <a:tcPr/>
                </a:tc>
                <a:tc>
                  <a:txBody>
                    <a:bodyPr/>
                    <a:lstStyle/>
                    <a:p>
                      <a:pPr algn="r"/>
                      <a:endParaRPr lang="en-US"/>
                    </a:p>
                  </a:txBody>
                  <a:tcPr/>
                </a:tc>
              </a:tr>
              <a:tr h="403412">
                <a:tc>
                  <a:txBody>
                    <a:bodyPr/>
                    <a:lstStyle/>
                    <a:p>
                      <a:endParaRPr lang="en-US"/>
                    </a:p>
                  </a:txBody>
                  <a:tcPr/>
                </a:tc>
                <a:tc>
                  <a:txBody>
                    <a:bodyPr/>
                    <a:lstStyle/>
                    <a:p>
                      <a:pPr algn="r"/>
                      <a:endParaRPr lang="en-US"/>
                    </a:p>
                  </a:txBody>
                  <a:tcPr/>
                </a:tc>
                <a:tc>
                  <a:txBody>
                    <a:bodyPr/>
                    <a:lstStyle/>
                    <a:p>
                      <a:pPr algn="r"/>
                      <a:endParaRPr lang="en-US"/>
                    </a:p>
                  </a:txBody>
                  <a:tcPr/>
                </a:tc>
                <a:tc>
                  <a:txBody>
                    <a:bodyPr/>
                    <a:lstStyle/>
                    <a:p>
                      <a:pPr algn="r"/>
                      <a:endParaRPr lang="en-US" dirty="0"/>
                    </a:p>
                  </a:txBody>
                  <a:tcPr/>
                </a:tc>
                <a:tc>
                  <a:txBody>
                    <a:bodyPr/>
                    <a:lstStyle/>
                    <a:p>
                      <a:pPr algn="r"/>
                      <a:endParaRPr lang="en-US"/>
                    </a:p>
                  </a:txBody>
                  <a:tcPr/>
                </a:tc>
                <a:tc>
                  <a:txBody>
                    <a:bodyPr/>
                    <a:lstStyle/>
                    <a:p>
                      <a:pPr algn="r"/>
                      <a:endParaRPr lang="en-US"/>
                    </a:p>
                  </a:txBody>
                  <a:tcPr/>
                </a:tc>
              </a:tr>
              <a:tr h="403412">
                <a:tc>
                  <a:txBody>
                    <a:bodyPr/>
                    <a:lstStyle/>
                    <a:p>
                      <a:endParaRPr lang="en-US"/>
                    </a:p>
                  </a:txBody>
                  <a:tcPr/>
                </a:tc>
                <a:tc>
                  <a:txBody>
                    <a:bodyPr/>
                    <a:lstStyle/>
                    <a:p>
                      <a:pPr algn="r"/>
                      <a:endParaRPr lang="en-US"/>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403412">
                <a:tc>
                  <a:txBody>
                    <a:bodyPr/>
                    <a:lstStyle/>
                    <a:p>
                      <a:endParaRPr lang="en-US"/>
                    </a:p>
                  </a:txBody>
                  <a:tcPr/>
                </a:tc>
                <a:tc>
                  <a:txBody>
                    <a:bodyPr/>
                    <a:lstStyle/>
                    <a:p>
                      <a:pPr algn="r"/>
                      <a:endParaRPr lang="en-US" dirty="0"/>
                    </a:p>
                  </a:txBody>
                  <a:tcPr/>
                </a:tc>
                <a:tc>
                  <a:txBody>
                    <a:bodyPr/>
                    <a:lstStyle/>
                    <a:p>
                      <a:pPr algn="r"/>
                      <a:endParaRPr lang="en-US"/>
                    </a:p>
                  </a:txBody>
                  <a:tcPr/>
                </a:tc>
                <a:tc>
                  <a:txBody>
                    <a:bodyPr/>
                    <a:lstStyle/>
                    <a:p>
                      <a:pPr algn="r"/>
                      <a:endParaRPr lang="en-US" dirty="0"/>
                    </a:p>
                  </a:txBody>
                  <a:tcPr/>
                </a:tc>
                <a:tc>
                  <a:txBody>
                    <a:bodyPr/>
                    <a:lstStyle/>
                    <a:p>
                      <a:pPr algn="r"/>
                      <a:endParaRPr lang="en-US"/>
                    </a:p>
                  </a:txBody>
                  <a:tcPr/>
                </a:tc>
                <a:tc>
                  <a:txBody>
                    <a:bodyPr/>
                    <a:lstStyle/>
                    <a:p>
                      <a:pPr algn="r"/>
                      <a:endParaRPr lang="en-US"/>
                    </a:p>
                  </a:txBody>
                  <a:tcPr/>
                </a:tc>
              </a:tr>
              <a:tr h="403412">
                <a:tc>
                  <a:txBody>
                    <a:bodyPr/>
                    <a:lstStyle/>
                    <a:p>
                      <a:endParaRPr lang="en-US"/>
                    </a:p>
                  </a:txBody>
                  <a:tcPr/>
                </a:tc>
                <a:tc>
                  <a:txBody>
                    <a:bodyPr/>
                    <a:lstStyle/>
                    <a:p>
                      <a:pPr algn="r"/>
                      <a:endParaRPr lang="en-US"/>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403412">
                <a:tc>
                  <a:txBody>
                    <a:bodyPr/>
                    <a:lstStyle/>
                    <a:p>
                      <a:endParaRPr lang="en-US"/>
                    </a:p>
                  </a:txBody>
                  <a:tcPr/>
                </a:tc>
                <a:tc>
                  <a:txBody>
                    <a:bodyPr/>
                    <a:lstStyle/>
                    <a:p>
                      <a:pPr algn="r"/>
                      <a:endParaRPr lang="en-US"/>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403412">
                <a:tc>
                  <a:txBody>
                    <a:bodyPr/>
                    <a:lstStyle/>
                    <a:p>
                      <a:endParaRPr lang="en-US"/>
                    </a:p>
                  </a:txBody>
                  <a:tcPr/>
                </a:tc>
                <a:tc>
                  <a:txBody>
                    <a:bodyPr/>
                    <a:lstStyle/>
                    <a:p>
                      <a:pPr algn="r"/>
                      <a:endParaRPr lang="en-US"/>
                    </a:p>
                  </a:txBody>
                  <a:tcPr/>
                </a:tc>
                <a:tc>
                  <a:txBody>
                    <a:bodyPr/>
                    <a:lstStyle/>
                    <a:p>
                      <a:pPr algn="r"/>
                      <a:endParaRPr lang="en-US" dirty="0"/>
                    </a:p>
                  </a:txBody>
                  <a:tcPr/>
                </a:tc>
                <a:tc>
                  <a:txBody>
                    <a:bodyPr/>
                    <a:lstStyle/>
                    <a:p>
                      <a:pPr algn="r"/>
                      <a:endParaRPr lang="en-US"/>
                    </a:p>
                  </a:txBody>
                  <a:tcPr/>
                </a:tc>
                <a:tc>
                  <a:txBody>
                    <a:bodyPr/>
                    <a:lstStyle/>
                    <a:p>
                      <a:pPr algn="r"/>
                      <a:endParaRPr lang="en-US"/>
                    </a:p>
                  </a:txBody>
                  <a:tcPr/>
                </a:tc>
                <a:tc>
                  <a:txBody>
                    <a:bodyPr/>
                    <a:lstStyle/>
                    <a:p>
                      <a:pPr algn="r"/>
                      <a:endParaRPr lang="en-US"/>
                    </a:p>
                  </a:txBody>
                  <a:tcPr/>
                </a:tc>
              </a:tr>
              <a:tr h="403412">
                <a:tc>
                  <a:txBody>
                    <a:bodyPr/>
                    <a:lstStyle/>
                    <a:p>
                      <a:endParaRPr lang="en-US"/>
                    </a:p>
                  </a:txBody>
                  <a:tcPr/>
                </a:tc>
                <a:tc>
                  <a:txBody>
                    <a:bodyPr/>
                    <a:lstStyle/>
                    <a:p>
                      <a:pPr algn="r"/>
                      <a:endParaRPr lang="en-US"/>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403412">
                <a:tc>
                  <a:txBody>
                    <a:bodyPr/>
                    <a:lstStyle/>
                    <a:p>
                      <a:endParaRPr lang="en-US"/>
                    </a:p>
                  </a:txBody>
                  <a:tcPr/>
                </a:tc>
                <a:tc>
                  <a:txBody>
                    <a:bodyPr/>
                    <a:lstStyle/>
                    <a:p>
                      <a:pPr algn="r"/>
                      <a:endParaRPr lang="en-US"/>
                    </a:p>
                  </a:txBody>
                  <a:tcPr/>
                </a:tc>
                <a:tc>
                  <a:txBody>
                    <a:bodyPr/>
                    <a:lstStyle/>
                    <a:p>
                      <a:pPr algn="r"/>
                      <a:endParaRPr lang="en-US" dirty="0"/>
                    </a:p>
                  </a:txBody>
                  <a:tcPr/>
                </a:tc>
                <a:tc>
                  <a:txBody>
                    <a:bodyPr/>
                    <a:lstStyle/>
                    <a:p>
                      <a:pPr algn="r"/>
                      <a:endParaRPr lang="en-US" dirty="0"/>
                    </a:p>
                  </a:txBody>
                  <a:tcPr/>
                </a:tc>
                <a:tc>
                  <a:txBody>
                    <a:bodyPr/>
                    <a:lstStyle/>
                    <a:p>
                      <a:pPr algn="r"/>
                      <a:endParaRPr lang="en-US"/>
                    </a:p>
                  </a:txBody>
                  <a:tcPr/>
                </a:tc>
                <a:tc>
                  <a:txBody>
                    <a:bodyPr/>
                    <a:lstStyle/>
                    <a:p>
                      <a:pPr algn="r"/>
                      <a:endParaRPr lang="en-US" dirty="0"/>
                    </a:p>
                  </a:txBody>
                  <a:tcPr/>
                </a:tc>
              </a:tr>
            </a:tbl>
          </a:graphicData>
        </a:graphic>
      </p:graphicFrame>
      <p:sp>
        <p:nvSpPr>
          <p:cNvPr id="2" name="TextBox 1"/>
          <p:cNvSpPr txBox="1"/>
          <p:nvPr/>
        </p:nvSpPr>
        <p:spPr>
          <a:xfrm>
            <a:off x="1778001" y="67235"/>
            <a:ext cx="5908842" cy="707886"/>
          </a:xfrm>
          <a:prstGeom prst="rect">
            <a:avLst/>
          </a:prstGeom>
          <a:noFill/>
        </p:spPr>
        <p:txBody>
          <a:bodyPr wrap="square" rtlCol="0">
            <a:spAutoFit/>
          </a:bodyPr>
          <a:lstStyle/>
          <a:p>
            <a:pPr algn="ctr"/>
            <a:r>
              <a:rPr lang="en-US" sz="4000" dirty="0" smtClean="0"/>
              <a:t>Fruit Stand Balance Sheet</a:t>
            </a:r>
            <a:endParaRPr lang="en-US" sz="4000" dirty="0"/>
          </a:p>
        </p:txBody>
      </p:sp>
      <p:sp>
        <p:nvSpPr>
          <p:cNvPr id="3" name="Slide Number Placeholder 2"/>
          <p:cNvSpPr>
            <a:spLocks noGrp="1"/>
          </p:cNvSpPr>
          <p:nvPr>
            <p:ph type="sldNum" sz="quarter" idx="12"/>
          </p:nvPr>
        </p:nvSpPr>
        <p:spPr/>
        <p:txBody>
          <a:bodyPr/>
          <a:lstStyle/>
          <a:p>
            <a:fld id="{4EBED0F6-0438-F646-813B-1815C3600596}" type="slidenum">
              <a:rPr lang="en-US" smtClean="0"/>
              <a:t>48</a:t>
            </a:fld>
            <a:endParaRPr lang="en-US"/>
          </a:p>
        </p:txBody>
      </p:sp>
    </p:spTree>
    <p:extLst>
      <p:ext uri="{BB962C8B-B14F-4D97-AF65-F5344CB8AC3E}">
        <p14:creationId xmlns:p14="http://schemas.microsoft.com/office/powerpoint/2010/main" val="288286110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Up Money</a:t>
            </a:r>
            <a:endParaRPr lang="en-US" dirty="0"/>
          </a:p>
        </p:txBody>
      </p:sp>
      <p:sp>
        <p:nvSpPr>
          <p:cNvPr id="3" name="Content Placeholder 2"/>
          <p:cNvSpPr>
            <a:spLocks noGrp="1"/>
          </p:cNvSpPr>
          <p:nvPr>
            <p:ph idx="1"/>
          </p:nvPr>
        </p:nvSpPr>
        <p:spPr>
          <a:xfrm>
            <a:off x="457200" y="1452056"/>
            <a:ext cx="8229600" cy="5094441"/>
          </a:xfrm>
        </p:spPr>
        <p:txBody>
          <a:bodyPr>
            <a:normAutofit fontScale="85000" lnSpcReduction="10000"/>
          </a:bodyPr>
          <a:lstStyle/>
          <a:p>
            <a:r>
              <a:rPr lang="en-US" dirty="0" smtClean="0"/>
              <a:t>The money your business starts with is called ‘start up capital’. Your start up capital is $10.</a:t>
            </a:r>
          </a:p>
          <a:p>
            <a:pPr lvl="1"/>
            <a:r>
              <a:rPr lang="en-US" dirty="0" smtClean="0"/>
              <a:t>With this capital you can purchase whole fruit, smoothie ingredients, and plastic bags.</a:t>
            </a:r>
          </a:p>
          <a:p>
            <a:r>
              <a:rPr lang="en-US" dirty="0" smtClean="0"/>
              <a:t>Along with the money, you also start the fruit stand with supplies to help you run fruit stand. These supplies are called fixed costs because you don</a:t>
            </a:r>
            <a:r>
              <a:rPr lang="fr-FR" dirty="0" smtClean="0"/>
              <a:t>’</a:t>
            </a:r>
            <a:r>
              <a:rPr lang="en-US" dirty="0" smtClean="0"/>
              <a:t>t need to buy them over and over again (unless they break).</a:t>
            </a:r>
            <a:endParaRPr lang="en-US" dirty="0"/>
          </a:p>
          <a:p>
            <a:pPr lvl="1"/>
            <a:r>
              <a:rPr lang="en-US" dirty="0" smtClean="0"/>
              <a:t>You can also buy more supplies with your start up capital and/or future fruit stand profits. You can then rent these supplies to other fruit stands.</a:t>
            </a:r>
          </a:p>
          <a:p>
            <a:pPr lvl="1"/>
            <a:r>
              <a:rPr lang="en-US" dirty="0" smtClean="0"/>
              <a:t>All available supplies can be found at the </a:t>
            </a:r>
            <a:r>
              <a:rPr lang="en-US" dirty="0" smtClean="0">
                <a:solidFill>
                  <a:srgbClr val="FF0000"/>
                </a:solidFill>
              </a:rPr>
              <a:t>Fruit Stand Supply Shop</a:t>
            </a:r>
            <a:r>
              <a:rPr lang="en-US" dirty="0" smtClean="0"/>
              <a:t>.</a:t>
            </a:r>
          </a:p>
        </p:txBody>
      </p:sp>
      <p:sp>
        <p:nvSpPr>
          <p:cNvPr id="4" name="Slide Number Placeholder 3"/>
          <p:cNvSpPr>
            <a:spLocks noGrp="1"/>
          </p:cNvSpPr>
          <p:nvPr>
            <p:ph type="sldNum" sz="quarter" idx="12"/>
          </p:nvPr>
        </p:nvSpPr>
        <p:spPr/>
        <p:txBody>
          <a:bodyPr/>
          <a:lstStyle/>
          <a:p>
            <a:fld id="{4EBED0F6-0438-F646-813B-1815C3600596}" type="slidenum">
              <a:rPr lang="en-US" smtClean="0"/>
              <a:t>49</a:t>
            </a:fld>
            <a:endParaRPr lang="en-US"/>
          </a:p>
        </p:txBody>
      </p:sp>
    </p:spTree>
    <p:extLst>
      <p:ext uri="{BB962C8B-B14F-4D97-AF65-F5344CB8AC3E}">
        <p14:creationId xmlns:p14="http://schemas.microsoft.com/office/powerpoint/2010/main" val="19920677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Starting a Fruit Stand</a:t>
            </a:r>
            <a:endParaRPr lang="en-US" dirty="0"/>
          </a:p>
        </p:txBody>
      </p:sp>
      <p:sp>
        <p:nvSpPr>
          <p:cNvPr id="3" name="Content Placeholder 2"/>
          <p:cNvSpPr>
            <a:spLocks noGrp="1"/>
          </p:cNvSpPr>
          <p:nvPr>
            <p:ph idx="1"/>
          </p:nvPr>
        </p:nvSpPr>
        <p:spPr/>
        <p:txBody>
          <a:bodyPr/>
          <a:lstStyle/>
          <a:p>
            <a:r>
              <a:rPr lang="en-US" dirty="0" smtClean="0"/>
              <a:t>Need is clearly articulated by school community.</a:t>
            </a:r>
          </a:p>
          <a:p>
            <a:r>
              <a:rPr lang="en-US" dirty="0" smtClean="0"/>
              <a:t>Fruit Stand Mentor is identified.</a:t>
            </a:r>
          </a:p>
          <a:p>
            <a:r>
              <a:rPr lang="en-US" dirty="0" smtClean="0"/>
              <a:t>Principal/After-School Director confirms adult and student staffing plan.</a:t>
            </a:r>
          </a:p>
          <a:p>
            <a:r>
              <a:rPr lang="en-US" dirty="0" smtClean="0"/>
              <a:t>Fruit Stand Mentor(s) are trained.</a:t>
            </a:r>
          </a:p>
          <a:p>
            <a:r>
              <a:rPr lang="en-US" dirty="0" smtClean="0"/>
              <a:t>Students are recruited in school.</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5</a:t>
            </a:fld>
            <a:endParaRPr lang="en-US"/>
          </a:p>
        </p:txBody>
      </p:sp>
    </p:spTree>
    <p:extLst>
      <p:ext uri="{BB962C8B-B14F-4D97-AF65-F5344CB8AC3E}">
        <p14:creationId xmlns:p14="http://schemas.microsoft.com/office/powerpoint/2010/main" val="12350019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Supply Store</a:t>
            </a:r>
            <a:endParaRPr lang="en-US" dirty="0"/>
          </a:p>
        </p:txBody>
      </p:sp>
      <p:pic>
        <p:nvPicPr>
          <p:cNvPr id="4" name="Content Placeholder 3" descr="15532021792_a18214c1cf_o.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36" b="830"/>
          <a:stretch/>
        </p:blipFill>
        <p:spPr>
          <a:xfrm>
            <a:off x="457200" y="1107048"/>
            <a:ext cx="8229600" cy="5453840"/>
          </a:xfrm>
        </p:spPr>
      </p:pic>
      <p:sp>
        <p:nvSpPr>
          <p:cNvPr id="9" name="Right Arrow 8"/>
          <p:cNvSpPr/>
          <p:nvPr/>
        </p:nvSpPr>
        <p:spPr>
          <a:xfrm>
            <a:off x="1409874" y="1829517"/>
            <a:ext cx="1065477" cy="7318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Metal Bowl = $1</a:t>
            </a:r>
            <a:endParaRPr lang="en-US" sz="900" dirty="0"/>
          </a:p>
        </p:txBody>
      </p:sp>
      <p:sp>
        <p:nvSpPr>
          <p:cNvPr id="10" name="Right Arrow 9"/>
          <p:cNvSpPr/>
          <p:nvPr/>
        </p:nvSpPr>
        <p:spPr>
          <a:xfrm>
            <a:off x="582896" y="3908291"/>
            <a:ext cx="1065477" cy="7318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Cutting Board = $1</a:t>
            </a:r>
            <a:endParaRPr lang="en-US" sz="900" dirty="0"/>
          </a:p>
        </p:txBody>
      </p:sp>
      <p:sp>
        <p:nvSpPr>
          <p:cNvPr id="11" name="Right Arrow 10"/>
          <p:cNvSpPr/>
          <p:nvPr/>
        </p:nvSpPr>
        <p:spPr>
          <a:xfrm>
            <a:off x="1863621" y="5576381"/>
            <a:ext cx="1160612" cy="8161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50" dirty="0" smtClean="0"/>
              <a:t>Sandwich/Gallon Bag = $.01/.02</a:t>
            </a:r>
            <a:endParaRPr lang="en-US" sz="850" dirty="0"/>
          </a:p>
        </p:txBody>
      </p:sp>
      <p:sp>
        <p:nvSpPr>
          <p:cNvPr id="12" name="Right Arrow 11"/>
          <p:cNvSpPr/>
          <p:nvPr/>
        </p:nvSpPr>
        <p:spPr>
          <a:xfrm>
            <a:off x="2627751" y="3542387"/>
            <a:ext cx="1065477" cy="7318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Apple Slicer = $2</a:t>
            </a:r>
            <a:endParaRPr lang="en-US" sz="900" dirty="0"/>
          </a:p>
        </p:txBody>
      </p:sp>
      <p:sp>
        <p:nvSpPr>
          <p:cNvPr id="13" name="Right Arrow 12"/>
          <p:cNvSpPr/>
          <p:nvPr/>
        </p:nvSpPr>
        <p:spPr>
          <a:xfrm>
            <a:off x="4403546" y="5210477"/>
            <a:ext cx="1065477" cy="7318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Dish Towel = $.50</a:t>
            </a:r>
            <a:endParaRPr lang="en-US" sz="900" dirty="0"/>
          </a:p>
        </p:txBody>
      </p:sp>
      <p:sp>
        <p:nvSpPr>
          <p:cNvPr id="15" name="Up Arrow Callout 14"/>
          <p:cNvSpPr/>
          <p:nvPr/>
        </p:nvSpPr>
        <p:spPr>
          <a:xfrm>
            <a:off x="4466394" y="4414096"/>
            <a:ext cx="581168" cy="645713"/>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Lettuce Knife = $2</a:t>
            </a:r>
            <a:endParaRPr lang="en-US" sz="900" dirty="0"/>
          </a:p>
        </p:txBody>
      </p:sp>
      <p:sp>
        <p:nvSpPr>
          <p:cNvPr id="16" name="Left Arrow 15"/>
          <p:cNvSpPr/>
          <p:nvPr/>
        </p:nvSpPr>
        <p:spPr>
          <a:xfrm>
            <a:off x="6726497" y="3908291"/>
            <a:ext cx="990140" cy="6977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Square Bucket = $2</a:t>
            </a:r>
            <a:endParaRPr lang="en-US" sz="900" dirty="0"/>
          </a:p>
        </p:txBody>
      </p:sp>
      <p:sp>
        <p:nvSpPr>
          <p:cNvPr id="17" name="Left Arrow 16"/>
          <p:cNvSpPr/>
          <p:nvPr/>
        </p:nvSpPr>
        <p:spPr>
          <a:xfrm>
            <a:off x="6383827" y="4792498"/>
            <a:ext cx="990140" cy="6977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Soap/Bleach Bottle  = $1</a:t>
            </a:r>
            <a:endParaRPr lang="en-US" sz="900" dirty="0"/>
          </a:p>
        </p:txBody>
      </p:sp>
      <p:sp>
        <p:nvSpPr>
          <p:cNvPr id="18" name="Left Arrow 17"/>
          <p:cNvSpPr/>
          <p:nvPr/>
        </p:nvSpPr>
        <p:spPr>
          <a:xfrm>
            <a:off x="7386456" y="2824806"/>
            <a:ext cx="990140" cy="6977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Colander = $2</a:t>
            </a:r>
            <a:endParaRPr lang="en-US" sz="900" dirty="0"/>
          </a:p>
        </p:txBody>
      </p:sp>
      <p:sp>
        <p:nvSpPr>
          <p:cNvPr id="3" name="Slide Number Placeholder 2"/>
          <p:cNvSpPr>
            <a:spLocks noGrp="1"/>
          </p:cNvSpPr>
          <p:nvPr>
            <p:ph type="sldNum" sz="quarter" idx="12"/>
          </p:nvPr>
        </p:nvSpPr>
        <p:spPr/>
        <p:txBody>
          <a:bodyPr/>
          <a:lstStyle/>
          <a:p>
            <a:fld id="{4EBED0F6-0438-F646-813B-1815C3600596}" type="slidenum">
              <a:rPr lang="en-US" smtClean="0"/>
              <a:t>50</a:t>
            </a:fld>
            <a:endParaRPr lang="en-US"/>
          </a:p>
        </p:txBody>
      </p:sp>
    </p:spTree>
    <p:extLst>
      <p:ext uri="{BB962C8B-B14F-4D97-AF65-F5344CB8AC3E}">
        <p14:creationId xmlns:p14="http://schemas.microsoft.com/office/powerpoint/2010/main" val="323380262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 and chart pa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Right Arrow 2"/>
          <p:cNvSpPr/>
          <p:nvPr/>
        </p:nvSpPr>
        <p:spPr>
          <a:xfrm>
            <a:off x="630342" y="3550751"/>
            <a:ext cx="1065477" cy="7318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Table = $10</a:t>
            </a:r>
            <a:endParaRPr lang="en-US" sz="900" dirty="0"/>
          </a:p>
        </p:txBody>
      </p:sp>
      <p:sp>
        <p:nvSpPr>
          <p:cNvPr id="4" name="Right Arrow 3"/>
          <p:cNvSpPr/>
          <p:nvPr/>
        </p:nvSpPr>
        <p:spPr>
          <a:xfrm>
            <a:off x="4021005" y="4084862"/>
            <a:ext cx="1065477" cy="7318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Chart Paper = $.05</a:t>
            </a:r>
            <a:endParaRPr lang="en-US" sz="900" dirty="0"/>
          </a:p>
        </p:txBody>
      </p:sp>
      <p:sp>
        <p:nvSpPr>
          <p:cNvPr id="5" name="Slide Number Placeholder 4"/>
          <p:cNvSpPr>
            <a:spLocks noGrp="1"/>
          </p:cNvSpPr>
          <p:nvPr>
            <p:ph type="sldNum" sz="quarter" idx="12"/>
          </p:nvPr>
        </p:nvSpPr>
        <p:spPr/>
        <p:txBody>
          <a:bodyPr/>
          <a:lstStyle/>
          <a:p>
            <a:fld id="{4EBED0F6-0438-F646-813B-1815C3600596}" type="slidenum">
              <a:rPr lang="en-US" smtClean="0"/>
              <a:t>51</a:t>
            </a:fld>
            <a:endParaRPr lang="en-US"/>
          </a:p>
        </p:txBody>
      </p:sp>
    </p:spTree>
    <p:extLst>
      <p:ext uri="{BB962C8B-B14F-4D97-AF65-F5344CB8AC3E}">
        <p14:creationId xmlns:p14="http://schemas.microsoft.com/office/powerpoint/2010/main" val="8030577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438360717_e32e643940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Left Arrow 2"/>
          <p:cNvSpPr/>
          <p:nvPr/>
        </p:nvSpPr>
        <p:spPr>
          <a:xfrm>
            <a:off x="6726497" y="3210501"/>
            <a:ext cx="990140" cy="6977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Blender = $5</a:t>
            </a:r>
            <a:endParaRPr lang="en-US" sz="900" dirty="0"/>
          </a:p>
        </p:txBody>
      </p:sp>
      <p:sp>
        <p:nvSpPr>
          <p:cNvPr id="4" name="Left Arrow 3"/>
          <p:cNvSpPr/>
          <p:nvPr/>
        </p:nvSpPr>
        <p:spPr>
          <a:xfrm>
            <a:off x="5308583" y="4906940"/>
            <a:ext cx="990140" cy="6977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Wooden Spoon = $1</a:t>
            </a:r>
            <a:endParaRPr lang="en-US" sz="900" dirty="0"/>
          </a:p>
        </p:txBody>
      </p:sp>
      <p:sp>
        <p:nvSpPr>
          <p:cNvPr id="5" name="Slide Number Placeholder 4"/>
          <p:cNvSpPr>
            <a:spLocks noGrp="1"/>
          </p:cNvSpPr>
          <p:nvPr>
            <p:ph type="sldNum" sz="quarter" idx="12"/>
          </p:nvPr>
        </p:nvSpPr>
        <p:spPr/>
        <p:txBody>
          <a:bodyPr/>
          <a:lstStyle/>
          <a:p>
            <a:fld id="{4EBED0F6-0438-F646-813B-1815C3600596}" type="slidenum">
              <a:rPr lang="en-US" smtClean="0"/>
              <a:t>52</a:t>
            </a:fld>
            <a:endParaRPr lang="en-US"/>
          </a:p>
        </p:txBody>
      </p:sp>
    </p:spTree>
    <p:extLst>
      <p:ext uri="{BB962C8B-B14F-4D97-AF65-F5344CB8AC3E}">
        <p14:creationId xmlns:p14="http://schemas.microsoft.com/office/powerpoint/2010/main" val="124749099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uit stand bin clo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Slide Number Placeholder 2"/>
          <p:cNvSpPr>
            <a:spLocks noGrp="1"/>
          </p:cNvSpPr>
          <p:nvPr>
            <p:ph type="sldNum" sz="quarter" idx="12"/>
          </p:nvPr>
        </p:nvSpPr>
        <p:spPr/>
        <p:txBody>
          <a:bodyPr/>
          <a:lstStyle/>
          <a:p>
            <a:fld id="{4EBED0F6-0438-F646-813B-1815C3600596}" type="slidenum">
              <a:rPr lang="en-US" smtClean="0"/>
              <a:t>53</a:t>
            </a:fld>
            <a:endParaRPr lang="en-US"/>
          </a:p>
        </p:txBody>
      </p:sp>
    </p:spTree>
    <p:extLst>
      <p:ext uri="{BB962C8B-B14F-4D97-AF65-F5344CB8AC3E}">
        <p14:creationId xmlns:p14="http://schemas.microsoft.com/office/powerpoint/2010/main" val="75479818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ruit Stand Catalog.pdf"/>
          <p:cNvPicPr>
            <a:picLocks noGrp="1" noChangeAspect="1"/>
          </p:cNvPicPr>
          <p:nvPr>
            <p:ph idx="1"/>
          </p:nvPr>
        </p:nvPicPr>
        <p:blipFill>
          <a:blip r:embed="rId2">
            <a:extLst>
              <a:ext uri="{28A0092B-C50C-407E-A947-70E740481C1C}">
                <a14:useLocalDpi xmlns:a14="http://schemas.microsoft.com/office/drawing/2010/main" val="0"/>
              </a:ext>
            </a:extLst>
          </a:blip>
          <a:srcRect l="-67655" r="-67655"/>
          <a:stretch>
            <a:fillRect/>
          </a:stretch>
        </p:blipFill>
        <p:spPr>
          <a:xfrm>
            <a:off x="-4181642" y="-187158"/>
            <a:ext cx="13873748" cy="7630027"/>
          </a:xfrm>
        </p:spPr>
      </p:pic>
      <p:sp>
        <p:nvSpPr>
          <p:cNvPr id="5" name="TextBox 4"/>
          <p:cNvSpPr txBox="1"/>
          <p:nvPr/>
        </p:nvSpPr>
        <p:spPr>
          <a:xfrm>
            <a:off x="3983790" y="66842"/>
            <a:ext cx="5160210" cy="646331"/>
          </a:xfrm>
          <a:prstGeom prst="rect">
            <a:avLst/>
          </a:prstGeom>
          <a:noFill/>
        </p:spPr>
        <p:txBody>
          <a:bodyPr wrap="square" rtlCol="0">
            <a:spAutoFit/>
          </a:bodyPr>
          <a:lstStyle/>
          <a:p>
            <a:r>
              <a:rPr lang="en-US" sz="3600" dirty="0" smtClean="0"/>
              <a:t>Supply Store Catalog</a:t>
            </a:r>
            <a:endParaRPr lang="en-US" sz="3600" dirty="0"/>
          </a:p>
        </p:txBody>
      </p:sp>
      <p:sp>
        <p:nvSpPr>
          <p:cNvPr id="9" name="Slide Number Placeholder 8"/>
          <p:cNvSpPr>
            <a:spLocks noGrp="1"/>
          </p:cNvSpPr>
          <p:nvPr>
            <p:ph type="sldNum" sz="quarter" idx="12"/>
          </p:nvPr>
        </p:nvSpPr>
        <p:spPr/>
        <p:txBody>
          <a:bodyPr/>
          <a:lstStyle/>
          <a:p>
            <a:fld id="{4EBED0F6-0438-F646-813B-1815C3600596}" type="slidenum">
              <a:rPr lang="en-US" smtClean="0"/>
              <a:t>54</a:t>
            </a:fld>
            <a:endParaRPr lang="en-US"/>
          </a:p>
        </p:txBody>
      </p:sp>
    </p:spTree>
    <p:extLst>
      <p:ext uri="{BB962C8B-B14F-4D97-AF65-F5344CB8AC3E}">
        <p14:creationId xmlns:p14="http://schemas.microsoft.com/office/powerpoint/2010/main" val="3856075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947" y="227263"/>
            <a:ext cx="8689474" cy="6432533"/>
          </a:xfrm>
          <a:prstGeom prst="rect">
            <a:avLst/>
          </a:prstGeom>
          <a:noFill/>
        </p:spPr>
        <p:txBody>
          <a:bodyPr wrap="square" rtlCol="0">
            <a:spAutoFit/>
          </a:bodyPr>
          <a:lstStyle/>
          <a:p>
            <a:r>
              <a:rPr lang="en-US" dirty="0" smtClean="0"/>
              <a:t>Descriptions</a:t>
            </a:r>
          </a:p>
          <a:p>
            <a:r>
              <a:rPr lang="en-US" sz="800" b="1" dirty="0"/>
              <a:t>Sandwich/Gallon bag = $.01/.02</a:t>
            </a:r>
            <a:endParaRPr lang="en-US" sz="800" dirty="0"/>
          </a:p>
          <a:p>
            <a:r>
              <a:rPr lang="en-US" sz="800" dirty="0"/>
              <a:t>A necessary item that can be used to package everything from processed fruit to popcorn.</a:t>
            </a:r>
          </a:p>
          <a:p>
            <a:r>
              <a:rPr lang="en-US" sz="800" dirty="0"/>
              <a:t> </a:t>
            </a:r>
          </a:p>
          <a:p>
            <a:r>
              <a:rPr lang="en-US" sz="800" b="1" dirty="0"/>
              <a:t>Dish Towel = $.50</a:t>
            </a:r>
            <a:endParaRPr lang="en-US" sz="800" dirty="0"/>
          </a:p>
          <a:p>
            <a:r>
              <a:rPr lang="en-US" sz="800" dirty="0"/>
              <a:t>Clean or dry tables, bowls and other wet items even quicker with extra dish Towels.</a:t>
            </a:r>
          </a:p>
          <a:p>
            <a:r>
              <a:rPr lang="en-US" sz="800" dirty="0"/>
              <a:t> </a:t>
            </a:r>
          </a:p>
          <a:p>
            <a:r>
              <a:rPr lang="en-US" sz="800" b="1" dirty="0"/>
              <a:t>Cutting Board = $1</a:t>
            </a:r>
            <a:endParaRPr lang="en-US" sz="800" dirty="0"/>
          </a:p>
          <a:p>
            <a:r>
              <a:rPr lang="en-US" sz="800" dirty="0"/>
              <a:t>Need to cut more fruit but there are not enough clean surfaces?  Try purchasing an extra cutting board or two!</a:t>
            </a:r>
          </a:p>
          <a:p>
            <a:r>
              <a:rPr lang="en-US" sz="800" dirty="0"/>
              <a:t> </a:t>
            </a:r>
          </a:p>
          <a:p>
            <a:r>
              <a:rPr lang="en-US" sz="800" b="1" dirty="0"/>
              <a:t>Metal Bowl = $1</a:t>
            </a:r>
            <a:endParaRPr lang="en-US" sz="800" dirty="0"/>
          </a:p>
          <a:p>
            <a:r>
              <a:rPr lang="en-US" sz="800" dirty="0"/>
              <a:t>Metal bowls can be used to store sliced fruit before it is packaged.  They can be great for popcorn too!</a:t>
            </a:r>
          </a:p>
          <a:p>
            <a:r>
              <a:rPr lang="en-US" sz="800" dirty="0"/>
              <a:t> </a:t>
            </a:r>
          </a:p>
          <a:p>
            <a:r>
              <a:rPr lang="en-US" sz="800" b="1" dirty="0"/>
              <a:t>Soap/Bleach Bottle = $1</a:t>
            </a:r>
            <a:endParaRPr lang="en-US" sz="800" dirty="0"/>
          </a:p>
          <a:p>
            <a:r>
              <a:rPr lang="en-US" sz="800" dirty="0"/>
              <a:t>Soap and bleach are important for cleaning surfaces and keeping your fruit stand up to health code standards.  Try using soap and bleach conservatively before purchasing.</a:t>
            </a:r>
          </a:p>
          <a:p>
            <a:r>
              <a:rPr lang="en-US" sz="800" dirty="0"/>
              <a:t> </a:t>
            </a:r>
          </a:p>
          <a:p>
            <a:r>
              <a:rPr lang="en-US" sz="800" b="1" dirty="0"/>
              <a:t>Apple Slicer = $2</a:t>
            </a:r>
            <a:endParaRPr lang="en-US" sz="800" dirty="0"/>
          </a:p>
          <a:p>
            <a:r>
              <a:rPr lang="en-US" sz="800" dirty="0"/>
              <a:t>Do your customers love apples?!  A new apple slicer can help your business process more apples even faster.</a:t>
            </a:r>
          </a:p>
          <a:p>
            <a:r>
              <a:rPr lang="en-US" sz="800" dirty="0"/>
              <a:t> </a:t>
            </a:r>
          </a:p>
          <a:p>
            <a:r>
              <a:rPr lang="en-US" sz="800" b="1" dirty="0"/>
              <a:t>Colander = $2</a:t>
            </a:r>
            <a:endParaRPr lang="en-US" sz="800" dirty="0"/>
          </a:p>
          <a:p>
            <a:r>
              <a:rPr lang="en-US" sz="800" dirty="0"/>
              <a:t>Make washing fruits even easier with the addition of an extra colander or two!</a:t>
            </a:r>
          </a:p>
          <a:p>
            <a:r>
              <a:rPr lang="en-US" sz="800" dirty="0"/>
              <a:t> </a:t>
            </a:r>
          </a:p>
          <a:p>
            <a:r>
              <a:rPr lang="en-US" sz="800" b="1" dirty="0"/>
              <a:t>Lettuce Knife = $2</a:t>
            </a:r>
            <a:endParaRPr lang="en-US" sz="800" dirty="0"/>
          </a:p>
          <a:p>
            <a:r>
              <a:rPr lang="en-US" sz="800" dirty="0"/>
              <a:t>An extra knife might be a good idea to get oranges cut even faster.  Consider purchasing a knife along with a new cutting board.</a:t>
            </a:r>
          </a:p>
          <a:p>
            <a:r>
              <a:rPr lang="en-US" sz="800" dirty="0"/>
              <a:t> </a:t>
            </a:r>
          </a:p>
          <a:p>
            <a:r>
              <a:rPr lang="en-US" sz="800" b="1" dirty="0"/>
              <a:t>Square Bucket = $2</a:t>
            </a:r>
            <a:endParaRPr lang="en-US" sz="800" dirty="0"/>
          </a:p>
          <a:p>
            <a:r>
              <a:rPr lang="en-US" sz="800" dirty="0"/>
              <a:t>What can you do with a square bucket?! Well, almost anything really.  These are bigger than the metal bowls and can be used to hold fruit or soapy water for cleaning.</a:t>
            </a:r>
          </a:p>
          <a:p>
            <a:r>
              <a:rPr lang="en-US" sz="800" dirty="0"/>
              <a:t> </a:t>
            </a:r>
          </a:p>
          <a:p>
            <a:r>
              <a:rPr lang="en-US" sz="800" u="sng" dirty="0"/>
              <a:t>Marketing Materials</a:t>
            </a:r>
            <a:endParaRPr lang="en-US" sz="800" dirty="0"/>
          </a:p>
          <a:p>
            <a:r>
              <a:rPr lang="en-US" sz="800" b="1" dirty="0"/>
              <a:t>Chart Paper $.05</a:t>
            </a:r>
            <a:endParaRPr lang="en-US" sz="800" dirty="0"/>
          </a:p>
          <a:p>
            <a:r>
              <a:rPr lang="en-US" sz="800" dirty="0"/>
              <a:t>Sales/Marketing will find chart paper useful as large posters for advertising.  Try writing the daily prices or special items that your fruit stand offers.</a:t>
            </a:r>
          </a:p>
          <a:p>
            <a:r>
              <a:rPr lang="en-US" sz="800" dirty="0"/>
              <a:t> </a:t>
            </a:r>
          </a:p>
          <a:p>
            <a:r>
              <a:rPr lang="en-US" sz="800" b="1" dirty="0"/>
              <a:t>Additional Table = $10</a:t>
            </a:r>
            <a:endParaRPr lang="en-US" sz="800" dirty="0"/>
          </a:p>
          <a:p>
            <a:r>
              <a:rPr lang="en-US" sz="800" dirty="0"/>
              <a:t>An extra table is definitely one of the more expensive items at Mr. Sam’s Supply Store, but its benefits are numerous!  For instance, more table space means more items can be displayed at your fruit stand. </a:t>
            </a:r>
          </a:p>
          <a:p>
            <a:r>
              <a:rPr lang="en-US" sz="800" dirty="0"/>
              <a:t> </a:t>
            </a:r>
          </a:p>
          <a:p>
            <a:r>
              <a:rPr lang="en-US" sz="800" u="sng" dirty="0"/>
              <a:t>Specialty Equipment </a:t>
            </a:r>
            <a:endParaRPr lang="en-US" sz="800" dirty="0"/>
          </a:p>
          <a:p>
            <a:r>
              <a:rPr lang="en-US" sz="800" b="1" dirty="0"/>
              <a:t>Smoothie</a:t>
            </a:r>
            <a:endParaRPr lang="en-US" sz="800" dirty="0"/>
          </a:p>
          <a:p>
            <a:r>
              <a:rPr lang="en-US" sz="800" dirty="0"/>
              <a:t>Blender = $5</a:t>
            </a:r>
          </a:p>
          <a:p>
            <a:r>
              <a:rPr lang="en-US" sz="800" dirty="0"/>
              <a:t>Wood Spoon = $1</a:t>
            </a:r>
          </a:p>
          <a:p>
            <a:r>
              <a:rPr lang="en-US" sz="800" dirty="0"/>
              <a:t> </a:t>
            </a:r>
          </a:p>
          <a:p>
            <a:r>
              <a:rPr lang="en-US" sz="800" b="1" dirty="0"/>
              <a:t>Popcorn</a:t>
            </a:r>
            <a:endParaRPr lang="en-US" sz="800" dirty="0"/>
          </a:p>
          <a:p>
            <a:r>
              <a:rPr lang="en-US" sz="800" dirty="0"/>
              <a:t>1 pound of popcorn = $.80</a:t>
            </a:r>
          </a:p>
          <a:p>
            <a:r>
              <a:rPr lang="en-US" sz="800" dirty="0"/>
              <a:t>Salt = $1</a:t>
            </a:r>
          </a:p>
          <a:p>
            <a:r>
              <a:rPr lang="en-US" sz="800" dirty="0"/>
              <a:t>Olive Oil (liter) = $2</a:t>
            </a:r>
          </a:p>
          <a:p>
            <a:r>
              <a:rPr lang="en-US" sz="800" dirty="0"/>
              <a:t>Popcorn Maker = $5</a:t>
            </a:r>
          </a:p>
          <a:p>
            <a:r>
              <a:rPr lang="en-US" sz="800" dirty="0"/>
              <a:t> </a:t>
            </a:r>
          </a:p>
          <a:p>
            <a:r>
              <a:rPr lang="en-US" sz="800" b="1" dirty="0"/>
              <a:t>Hot Apple Cider </a:t>
            </a:r>
            <a:endParaRPr lang="en-US" sz="800" dirty="0"/>
          </a:p>
          <a:p>
            <a:r>
              <a:rPr lang="en-US" sz="800" dirty="0"/>
              <a:t>1 Gallon of Cider = $.80</a:t>
            </a:r>
          </a:p>
          <a:p>
            <a:endParaRPr lang="en-US" dirty="0"/>
          </a:p>
        </p:txBody>
      </p:sp>
      <p:sp>
        <p:nvSpPr>
          <p:cNvPr id="7" name="Slide Number Placeholder 6"/>
          <p:cNvSpPr>
            <a:spLocks noGrp="1"/>
          </p:cNvSpPr>
          <p:nvPr>
            <p:ph type="sldNum" sz="quarter" idx="12"/>
          </p:nvPr>
        </p:nvSpPr>
        <p:spPr/>
        <p:txBody>
          <a:bodyPr/>
          <a:lstStyle/>
          <a:p>
            <a:fld id="{4EBED0F6-0438-F646-813B-1815C3600596}" type="slidenum">
              <a:rPr lang="en-US" smtClean="0"/>
              <a:t>55</a:t>
            </a:fld>
            <a:endParaRPr lang="en-US"/>
          </a:p>
        </p:txBody>
      </p:sp>
    </p:spTree>
    <p:extLst>
      <p:ext uri="{BB962C8B-B14F-4D97-AF65-F5344CB8AC3E}">
        <p14:creationId xmlns:p14="http://schemas.microsoft.com/office/powerpoint/2010/main" val="3376273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uit stand b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Slide Number Placeholder 2"/>
          <p:cNvSpPr>
            <a:spLocks noGrp="1"/>
          </p:cNvSpPr>
          <p:nvPr>
            <p:ph type="sldNum" sz="quarter" idx="12"/>
          </p:nvPr>
        </p:nvSpPr>
        <p:spPr/>
        <p:txBody>
          <a:bodyPr/>
          <a:lstStyle/>
          <a:p>
            <a:fld id="{4EBED0F6-0438-F646-813B-1815C3600596}" type="slidenum">
              <a:rPr lang="en-US" smtClean="0"/>
              <a:t>56</a:t>
            </a:fld>
            <a:endParaRPr lang="en-US"/>
          </a:p>
        </p:txBody>
      </p:sp>
    </p:spTree>
    <p:extLst>
      <p:ext uri="{BB962C8B-B14F-4D97-AF65-F5344CB8AC3E}">
        <p14:creationId xmlns:p14="http://schemas.microsoft.com/office/powerpoint/2010/main" val="19640186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uit stand suppl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Slide Number Placeholder 2"/>
          <p:cNvSpPr>
            <a:spLocks noGrp="1"/>
          </p:cNvSpPr>
          <p:nvPr>
            <p:ph type="sldNum" sz="quarter" idx="12"/>
          </p:nvPr>
        </p:nvSpPr>
        <p:spPr/>
        <p:txBody>
          <a:bodyPr/>
          <a:lstStyle/>
          <a:p>
            <a:fld id="{4EBED0F6-0438-F646-813B-1815C3600596}" type="slidenum">
              <a:rPr lang="en-US" smtClean="0"/>
              <a:t>57</a:t>
            </a:fld>
            <a:endParaRPr lang="en-US"/>
          </a:p>
        </p:txBody>
      </p:sp>
    </p:spTree>
    <p:extLst>
      <p:ext uri="{BB962C8B-B14F-4D97-AF65-F5344CB8AC3E}">
        <p14:creationId xmlns:p14="http://schemas.microsoft.com/office/powerpoint/2010/main" val="307903360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HANDWASHING</a:t>
            </a:r>
            <a:endParaRPr lang="en-US" dirty="0"/>
          </a:p>
        </p:txBody>
      </p:sp>
      <p:pic>
        <p:nvPicPr>
          <p:cNvPr id="4" name="Content Placeholder 3" descr="handwashing.jpg"/>
          <p:cNvPicPr>
            <a:picLocks noGrp="1" noChangeAspect="1"/>
          </p:cNvPicPr>
          <p:nvPr>
            <p:ph idx="1"/>
          </p:nvPr>
        </p:nvPicPr>
        <p:blipFill>
          <a:blip r:embed="rId2">
            <a:extLst>
              <a:ext uri="{28A0092B-C50C-407E-A947-70E740481C1C}">
                <a14:useLocalDpi xmlns:a14="http://schemas.microsoft.com/office/drawing/2010/main" val="0"/>
              </a:ext>
            </a:extLst>
          </a:blip>
          <a:srcRect t="10263" b="10263"/>
          <a:stretch>
            <a:fillRect/>
          </a:stretch>
        </p:blipFill>
        <p:spPr/>
      </p:pic>
      <p:sp>
        <p:nvSpPr>
          <p:cNvPr id="3" name="Slide Number Placeholder 2"/>
          <p:cNvSpPr>
            <a:spLocks noGrp="1"/>
          </p:cNvSpPr>
          <p:nvPr>
            <p:ph type="sldNum" sz="quarter" idx="12"/>
          </p:nvPr>
        </p:nvSpPr>
        <p:spPr/>
        <p:txBody>
          <a:bodyPr/>
          <a:lstStyle/>
          <a:p>
            <a:fld id="{4EBED0F6-0438-F646-813B-1815C3600596}" type="slidenum">
              <a:rPr lang="en-US" smtClean="0"/>
              <a:t>58</a:t>
            </a:fld>
            <a:endParaRPr lang="en-US"/>
          </a:p>
        </p:txBody>
      </p:sp>
    </p:spTree>
    <p:extLst>
      <p:ext uri="{BB962C8B-B14F-4D97-AF65-F5344CB8AC3E}">
        <p14:creationId xmlns:p14="http://schemas.microsoft.com/office/powerpoint/2010/main" val="213926030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665"/>
            <a:ext cx="8229600" cy="1143000"/>
          </a:xfrm>
        </p:spPr>
        <p:txBody>
          <a:bodyPr>
            <a:normAutofit/>
          </a:bodyPr>
          <a:lstStyle/>
          <a:p>
            <a:r>
              <a:rPr lang="en-US" sz="1800" b="1" dirty="0" smtClean="0"/>
              <a:t>Table Layout: </a:t>
            </a:r>
            <a:r>
              <a:rPr lang="en-US" sz="1800" i="1" dirty="0"/>
              <a:t>Fruits should be placed in metal bowls according to type. This will ensure that the cutting and bagging process is orderly and efficient.</a:t>
            </a:r>
            <a:r>
              <a:rPr lang="en-US" sz="1800" dirty="0"/>
              <a:t>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7327" y="1493836"/>
            <a:ext cx="2498802" cy="1836993"/>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334624" y="1519237"/>
            <a:ext cx="2636967" cy="1811592"/>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444530" y="1519237"/>
            <a:ext cx="2512858" cy="1811592"/>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2045840" y="3382306"/>
            <a:ext cx="5173547" cy="3475694"/>
          </a:xfrm>
          <a:prstGeom prst="rect">
            <a:avLst/>
          </a:prstGeom>
        </p:spPr>
      </p:pic>
      <p:sp>
        <p:nvSpPr>
          <p:cNvPr id="8" name="Title 1"/>
          <p:cNvSpPr txBox="1">
            <a:spLocks/>
          </p:cNvSpPr>
          <p:nvPr/>
        </p:nvSpPr>
        <p:spPr>
          <a:xfrm>
            <a:off x="2219158" y="0"/>
            <a:ext cx="4815305" cy="61494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Fruit Processing</a:t>
            </a:r>
            <a:endParaRPr lang="en-US" dirty="0"/>
          </a:p>
        </p:txBody>
      </p:sp>
      <p:sp>
        <p:nvSpPr>
          <p:cNvPr id="3" name="Slide Number Placeholder 2"/>
          <p:cNvSpPr>
            <a:spLocks noGrp="1"/>
          </p:cNvSpPr>
          <p:nvPr>
            <p:ph type="sldNum" sz="quarter" idx="12"/>
          </p:nvPr>
        </p:nvSpPr>
        <p:spPr/>
        <p:txBody>
          <a:bodyPr/>
          <a:lstStyle/>
          <a:p>
            <a:fld id="{4EBED0F6-0438-F646-813B-1815C3600596}" type="slidenum">
              <a:rPr lang="en-US" smtClean="0"/>
              <a:t>59</a:t>
            </a:fld>
            <a:endParaRPr lang="en-US"/>
          </a:p>
        </p:txBody>
      </p:sp>
    </p:spTree>
    <p:extLst>
      <p:ext uri="{BB962C8B-B14F-4D97-AF65-F5344CB8AC3E}">
        <p14:creationId xmlns:p14="http://schemas.microsoft.com/office/powerpoint/2010/main" val="25622137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Stand- Who, Where, When</a:t>
            </a:r>
            <a:endParaRPr lang="en-US" dirty="0"/>
          </a:p>
        </p:txBody>
      </p:sp>
      <p:sp>
        <p:nvSpPr>
          <p:cNvPr id="3" name="Content Placeholder 2"/>
          <p:cNvSpPr>
            <a:spLocks noGrp="1"/>
          </p:cNvSpPr>
          <p:nvPr>
            <p:ph idx="1"/>
          </p:nvPr>
        </p:nvSpPr>
        <p:spPr>
          <a:xfrm>
            <a:off x="457200" y="1220570"/>
            <a:ext cx="8229600" cy="5424755"/>
          </a:xfrm>
        </p:spPr>
        <p:txBody>
          <a:bodyPr>
            <a:normAutofit fontScale="47500" lnSpcReduction="20000"/>
          </a:bodyPr>
          <a:lstStyle/>
          <a:p>
            <a:r>
              <a:rPr lang="en-US" dirty="0" smtClean="0"/>
              <a:t>Who</a:t>
            </a:r>
          </a:p>
          <a:p>
            <a:pPr lvl="1"/>
            <a:r>
              <a:rPr lang="en-US" dirty="0" smtClean="0"/>
              <a:t>The Fruit Stand team = fruit stand students (manager(s)/crew) + adult mentor(s)</a:t>
            </a:r>
          </a:p>
          <a:p>
            <a:pPr lvl="1"/>
            <a:r>
              <a:rPr lang="en-US" dirty="0" smtClean="0"/>
              <a:t>The fruit stand crew is a small group of adults and students who work together to run the business. The adult mentor(s) could be a parent, college student, or school staff. The main criteria are availability, willingness, and ability to participate. </a:t>
            </a:r>
            <a:r>
              <a:rPr lang="en-US" dirty="0"/>
              <a:t>In a single school and in its simplest form, a fruit stand can operate successfully with just one adult mentor and 3 students. This team of 4 individuals can accomplish the necessary tasks to run an efficient and effective fruit stand operation. </a:t>
            </a:r>
            <a:endParaRPr lang="en-US" dirty="0" smtClean="0"/>
          </a:p>
          <a:p>
            <a:pPr lvl="1"/>
            <a:r>
              <a:rPr lang="en-US" dirty="0" smtClean="0"/>
              <a:t>Student participating in fruit stand can come from the same grade or a combination of grades. If there are students from different age groups, make older students responsible for the younger. Usually students are ‘pulled-out’ of a regular scheduled class to participate in fruit stand. </a:t>
            </a:r>
          </a:p>
          <a:p>
            <a:pPr lvl="2"/>
            <a:r>
              <a:rPr lang="en-US" dirty="0" smtClean="0"/>
              <a:t>The Fruit </a:t>
            </a:r>
            <a:r>
              <a:rPr lang="en-US" dirty="0"/>
              <a:t>S</a:t>
            </a:r>
            <a:r>
              <a:rPr lang="en-US" dirty="0" smtClean="0"/>
              <a:t>tand model can engage children from grades 2</a:t>
            </a:r>
            <a:r>
              <a:rPr lang="en-US" baseline="30000" dirty="0" smtClean="0"/>
              <a:t>nd</a:t>
            </a:r>
            <a:r>
              <a:rPr lang="en-US" dirty="0" smtClean="0"/>
              <a:t>-12</a:t>
            </a:r>
            <a:r>
              <a:rPr lang="en-US" baseline="30000" dirty="0" smtClean="0"/>
              <a:t>th</a:t>
            </a:r>
            <a:r>
              <a:rPr lang="en-US" dirty="0" smtClean="0"/>
              <a:t>.</a:t>
            </a:r>
          </a:p>
          <a:p>
            <a:pPr lvl="2"/>
            <a:r>
              <a:rPr lang="en-US" dirty="0" smtClean="0"/>
              <a:t>The Fruit Stand model can engage children with a wide variety of learning styles and abilities- from emotional support, to life skills, to mentally gifted students.</a:t>
            </a:r>
          </a:p>
          <a:p>
            <a:r>
              <a:rPr lang="en-US" dirty="0" smtClean="0"/>
              <a:t>Where</a:t>
            </a:r>
          </a:p>
          <a:p>
            <a:pPr lvl="1"/>
            <a:r>
              <a:rPr lang="en-US" dirty="0" smtClean="0"/>
              <a:t>Fruit stand can operate out of any unused space in a school- it has been implemented successfully in classrooms, cafeterias, teacher’s lounges, and gyms. What’s needed is a surface to prepare soup, and some access to a sink and garbage can. The sink doesn’t need to be in the room, but it’s preferred.</a:t>
            </a:r>
          </a:p>
          <a:p>
            <a:r>
              <a:rPr lang="en-US" dirty="0" smtClean="0"/>
              <a:t>When</a:t>
            </a:r>
          </a:p>
          <a:p>
            <a:pPr lvl="1"/>
            <a:r>
              <a:rPr lang="en-US" dirty="0" smtClean="0"/>
              <a:t>The goal of fruit stand is to compete with corner stores before/after school for a share of the student snack market. Although it’s been tried, we have not yet developed an effective strategy to create a ‘before-school’ fruit stand. The barrier of getting willing children and adults is difficult to overcome. Most fruit stands are after-school, either at the end of the school day or the end of an after-school program. </a:t>
            </a:r>
            <a:r>
              <a:rPr lang="en-US" dirty="0"/>
              <a:t>The set-up is determined by adult stakeholders (principal, admin team, mentors). </a:t>
            </a:r>
            <a:endParaRPr lang="en-US" dirty="0" smtClean="0"/>
          </a:p>
          <a:p>
            <a:pPr lvl="2"/>
            <a:r>
              <a:rPr lang="en-US" dirty="0" smtClean="0"/>
              <a:t>School Day Schedule (ends at 3pm, after-school is the same schedule but adjusted for the after-school end time)</a:t>
            </a:r>
          </a:p>
          <a:p>
            <a:pPr lvl="3"/>
            <a:r>
              <a:rPr lang="en-US" dirty="0" smtClean="0"/>
              <a:t>Adult mentors arrive at 2pm and set up room</a:t>
            </a:r>
          </a:p>
          <a:p>
            <a:pPr lvl="3"/>
            <a:r>
              <a:rPr lang="en-US" dirty="0" smtClean="0"/>
              <a:t>Fruit Stand students arrive in classroom at 2:15pm</a:t>
            </a:r>
          </a:p>
          <a:p>
            <a:pPr lvl="3"/>
            <a:r>
              <a:rPr lang="en-US" dirty="0" smtClean="0"/>
              <a:t>Fruit Stand team sets up fruit stand at 2:55pm</a:t>
            </a:r>
          </a:p>
          <a:p>
            <a:pPr lvl="3"/>
            <a:r>
              <a:rPr lang="en-US" dirty="0" smtClean="0"/>
              <a:t>Fruit Stand team sells between 3-3:15pm</a:t>
            </a:r>
          </a:p>
          <a:p>
            <a:pPr lvl="3"/>
            <a:r>
              <a:rPr lang="en-US" dirty="0" smtClean="0"/>
              <a:t>Fruit stand team cleans up between 3:15-3:30</a:t>
            </a:r>
          </a:p>
          <a:p>
            <a:pPr lvl="3"/>
            <a:r>
              <a:rPr lang="en-US" dirty="0" smtClean="0"/>
              <a:t>Students leave at 3:30pm</a:t>
            </a:r>
          </a:p>
          <a:p>
            <a:pPr lvl="3"/>
            <a:r>
              <a:rPr lang="en-US" dirty="0" smtClean="0"/>
              <a:t>Adult Mentors leave at 3:45pm after final check</a:t>
            </a:r>
          </a:p>
          <a:p>
            <a:pPr lvl="3"/>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EBED0F6-0438-F646-813B-1815C3600596}" type="slidenum">
              <a:rPr lang="en-US" smtClean="0"/>
              <a:t>6</a:t>
            </a:fld>
            <a:endParaRPr lang="en-US"/>
          </a:p>
        </p:txBody>
      </p:sp>
    </p:spTree>
    <p:extLst>
      <p:ext uri="{BB962C8B-B14F-4D97-AF65-F5344CB8AC3E}">
        <p14:creationId xmlns:p14="http://schemas.microsoft.com/office/powerpoint/2010/main" val="237119605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 cutting oran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TextBox 2"/>
          <p:cNvSpPr txBox="1"/>
          <p:nvPr/>
        </p:nvSpPr>
        <p:spPr>
          <a:xfrm>
            <a:off x="5269706" y="233938"/>
            <a:ext cx="3665399" cy="3416320"/>
          </a:xfrm>
          <a:prstGeom prst="rect">
            <a:avLst/>
          </a:prstGeom>
          <a:noFill/>
        </p:spPr>
        <p:txBody>
          <a:bodyPr wrap="square" rtlCol="0">
            <a:spAutoFit/>
          </a:bodyPr>
          <a:lstStyle/>
          <a:p>
            <a:pPr marL="285750" lvl="1" indent="-285750">
              <a:buFont typeface="Arial"/>
              <a:buChar char="•"/>
            </a:pPr>
            <a:r>
              <a:rPr lang="en-US" dirty="0" smtClean="0"/>
              <a:t>Pre</a:t>
            </a:r>
            <a:r>
              <a:rPr lang="en-US" dirty="0"/>
              <a:t>-sliced fruit increased sales by 71% </a:t>
            </a:r>
            <a:r>
              <a:rPr lang="en-US" dirty="0" err="1"/>
              <a:t>vs</a:t>
            </a:r>
            <a:r>
              <a:rPr lang="en-US" dirty="0"/>
              <a:t> whole fruit</a:t>
            </a:r>
          </a:p>
          <a:p>
            <a:pPr marL="285750" lvl="1" indent="-285750">
              <a:buFont typeface="Arial"/>
              <a:buChar char="•"/>
            </a:pPr>
            <a:r>
              <a:rPr lang="en-US" dirty="0"/>
              <a:t>Students consuming over half of fruit selected increased 73%</a:t>
            </a:r>
          </a:p>
          <a:p>
            <a:pPr marL="285750" lvl="1" indent="-285750">
              <a:buFont typeface="Arial"/>
              <a:buChar char="•"/>
            </a:pPr>
            <a:r>
              <a:rPr lang="en-US" dirty="0"/>
              <a:t>Students wasting over half of fruit selected decreased 48</a:t>
            </a:r>
            <a:r>
              <a:rPr lang="en-US" dirty="0" smtClean="0"/>
              <a:t>%</a:t>
            </a:r>
          </a:p>
          <a:p>
            <a:pPr marL="0" lvl="1"/>
            <a:endParaRPr lang="en-US" dirty="0"/>
          </a:p>
          <a:p>
            <a:pPr marL="0" lvl="1"/>
            <a:r>
              <a:rPr lang="en-US" dirty="0" err="1"/>
              <a:t>Wansink</a:t>
            </a:r>
            <a:r>
              <a:rPr lang="en-US" dirty="0"/>
              <a:t>, B. et al (2013) Pre-Sliced Fruit in School Cafeterias: Children’s Selection and Intake</a:t>
            </a:r>
          </a:p>
          <a:p>
            <a:pPr marL="0" lvl="1"/>
            <a:endParaRPr lang="en-US" dirty="0"/>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60</a:t>
            </a:fld>
            <a:endParaRPr lang="en-US"/>
          </a:p>
        </p:txBody>
      </p:sp>
    </p:spTree>
    <p:extLst>
      <p:ext uri="{BB962C8B-B14F-4D97-AF65-F5344CB8AC3E}">
        <p14:creationId xmlns:p14="http://schemas.microsoft.com/office/powerpoint/2010/main" val="276883850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a:t>Cutting Apples &amp; </a:t>
            </a:r>
            <a:r>
              <a:rPr lang="en-US" sz="1800" b="1" dirty="0" smtClean="0"/>
              <a:t>Pears: </a:t>
            </a:r>
            <a:r>
              <a:rPr lang="en-US" sz="1800" i="1" dirty="0"/>
              <a:t>Apple cutters are used to core and divide each apple and pear </a:t>
            </a:r>
            <a:r>
              <a:rPr lang="en-US" sz="1800" i="1" dirty="0" smtClean="0"/>
              <a:t>into </a:t>
            </a:r>
            <a:r>
              <a:rPr lang="en-US" sz="1800" i="1" dirty="0"/>
              <a:t>ten equal parts.</a:t>
            </a:r>
            <a:r>
              <a:rPr lang="en-US" sz="1800" dirty="0"/>
              <a:t/>
            </a:r>
            <a:br>
              <a:rPr lang="en-US" sz="1800" dirty="0"/>
            </a:b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200" y="1417637"/>
            <a:ext cx="3631558" cy="262614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572000" y="1417638"/>
            <a:ext cx="3806054" cy="2626144"/>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57200" y="4162646"/>
            <a:ext cx="3666438" cy="2421033"/>
          </a:xfrm>
          <a:prstGeom prst="rect">
            <a:avLst/>
          </a:prstGeom>
        </p:spPr>
      </p:pic>
      <p:sp>
        <p:nvSpPr>
          <p:cNvPr id="3" name="Slide Number Placeholder 2"/>
          <p:cNvSpPr>
            <a:spLocks noGrp="1"/>
          </p:cNvSpPr>
          <p:nvPr>
            <p:ph type="sldNum" sz="quarter" idx="12"/>
          </p:nvPr>
        </p:nvSpPr>
        <p:spPr/>
        <p:txBody>
          <a:bodyPr/>
          <a:lstStyle/>
          <a:p>
            <a:fld id="{4EBED0F6-0438-F646-813B-1815C3600596}" type="slidenum">
              <a:rPr lang="en-US" smtClean="0"/>
              <a:t>61</a:t>
            </a:fld>
            <a:endParaRPr lang="en-US"/>
          </a:p>
        </p:txBody>
      </p:sp>
    </p:spTree>
    <p:extLst>
      <p:ext uri="{BB962C8B-B14F-4D97-AF65-F5344CB8AC3E}">
        <p14:creationId xmlns:p14="http://schemas.microsoft.com/office/powerpoint/2010/main" val="422438688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i="1" dirty="0"/>
              <a:t>Cutting </a:t>
            </a:r>
            <a:r>
              <a:rPr lang="en-US" sz="1800" b="1" i="1" dirty="0" smtClean="0"/>
              <a:t>Oranges: </a:t>
            </a:r>
            <a:r>
              <a:rPr lang="en-US" sz="1800" i="1" dirty="0"/>
              <a:t>Six orange slices can be obtained from each orange. The fruit is firstly cut in half, and each half is subsequently split into three equal wedges.</a:t>
            </a:r>
            <a:r>
              <a:rPr lang="en-US" sz="1800" dirty="0"/>
              <a:t/>
            </a:r>
            <a:br>
              <a:rPr lang="en-US" sz="1800" dirty="0"/>
            </a:br>
            <a:endParaRPr lang="en-US" sz="1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8598" b="8598"/>
          <a:stretch>
            <a:fillRect/>
          </a:stretch>
        </p:blipFill>
        <p:spPr>
          <a:xfrm>
            <a:off x="457200" y="1600201"/>
            <a:ext cx="4066058" cy="2120526"/>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778166" y="1600201"/>
            <a:ext cx="3176529" cy="2120526"/>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57200" y="3931249"/>
            <a:ext cx="4066058" cy="2496471"/>
          </a:xfrm>
          <a:prstGeom prst="rect">
            <a:avLst/>
          </a:prstGeom>
        </p:spPr>
      </p:pic>
      <p:sp>
        <p:nvSpPr>
          <p:cNvPr id="3" name="Slide Number Placeholder 2"/>
          <p:cNvSpPr>
            <a:spLocks noGrp="1"/>
          </p:cNvSpPr>
          <p:nvPr>
            <p:ph type="sldNum" sz="quarter" idx="12"/>
          </p:nvPr>
        </p:nvSpPr>
        <p:spPr/>
        <p:txBody>
          <a:bodyPr/>
          <a:lstStyle/>
          <a:p>
            <a:fld id="{4EBED0F6-0438-F646-813B-1815C3600596}" type="slidenum">
              <a:rPr lang="en-US" smtClean="0"/>
              <a:t>62</a:t>
            </a:fld>
            <a:endParaRPr lang="en-US"/>
          </a:p>
        </p:txBody>
      </p:sp>
    </p:spTree>
    <p:extLst>
      <p:ext uri="{BB962C8B-B14F-4D97-AF65-F5344CB8AC3E}">
        <p14:creationId xmlns:p14="http://schemas.microsoft.com/office/powerpoint/2010/main" val="115565071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 making smooth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4EBED0F6-0438-F646-813B-1815C3600596}" type="slidenum">
              <a:rPr lang="en-US" smtClean="0"/>
              <a:t>63</a:t>
            </a:fld>
            <a:endParaRPr lang="en-US"/>
          </a:p>
        </p:txBody>
      </p:sp>
    </p:spTree>
    <p:extLst>
      <p:ext uri="{BB962C8B-B14F-4D97-AF65-F5344CB8AC3E}">
        <p14:creationId xmlns:p14="http://schemas.microsoft.com/office/powerpoint/2010/main" val="46434590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i="1" dirty="0"/>
              <a:t>Bagging </a:t>
            </a:r>
            <a:r>
              <a:rPr lang="en-US" sz="1800" b="1" i="1" dirty="0" smtClean="0"/>
              <a:t>Fruit: </a:t>
            </a:r>
            <a:r>
              <a:rPr lang="en-US" sz="1800" i="1" dirty="0"/>
              <a:t>An assembly line is created, ensuring that the bagging process is again orderly and efficient.</a:t>
            </a:r>
            <a:r>
              <a:rPr lang="en-US" sz="1800" dirty="0"/>
              <a:t/>
            </a:r>
            <a:br>
              <a:rPr lang="en-US" sz="1800" dirty="0"/>
            </a:b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200" y="1417638"/>
            <a:ext cx="3898944" cy="298262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204759" y="1493520"/>
            <a:ext cx="3073026" cy="290674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185538" y="4521665"/>
            <a:ext cx="5134117" cy="2173414"/>
          </a:xfrm>
          <a:prstGeom prst="rect">
            <a:avLst/>
          </a:prstGeom>
        </p:spPr>
      </p:pic>
      <p:sp>
        <p:nvSpPr>
          <p:cNvPr id="3" name="Slide Number Placeholder 2"/>
          <p:cNvSpPr>
            <a:spLocks noGrp="1"/>
          </p:cNvSpPr>
          <p:nvPr>
            <p:ph type="sldNum" sz="quarter" idx="12"/>
          </p:nvPr>
        </p:nvSpPr>
        <p:spPr/>
        <p:txBody>
          <a:bodyPr/>
          <a:lstStyle/>
          <a:p>
            <a:fld id="{4EBED0F6-0438-F646-813B-1815C3600596}" type="slidenum">
              <a:rPr lang="en-US" smtClean="0"/>
              <a:t>64</a:t>
            </a:fld>
            <a:endParaRPr lang="en-US"/>
          </a:p>
        </p:txBody>
      </p:sp>
    </p:spTree>
    <p:extLst>
      <p:ext uri="{BB962C8B-B14F-4D97-AF65-F5344CB8AC3E}">
        <p14:creationId xmlns:p14="http://schemas.microsoft.com/office/powerpoint/2010/main" val="406416438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i="1" dirty="0"/>
              <a:t>Cleaning </a:t>
            </a:r>
            <a:r>
              <a:rPr lang="en-US" sz="1800" b="1" i="1" dirty="0" smtClean="0"/>
              <a:t>Up:</a:t>
            </a:r>
            <a:r>
              <a:rPr lang="en-US" sz="1800" i="1" dirty="0" smtClean="0"/>
              <a:t> </a:t>
            </a:r>
            <a:r>
              <a:rPr lang="en-US" sz="1800" i="1" dirty="0"/>
              <a:t>Students clean up prior to selling fruit, placing clean and dry materials back into the Fruit Stand Bin, ready for tomorrow’s Fruit Stand.</a:t>
            </a:r>
            <a:r>
              <a:rPr lang="en-US" sz="1800" dirty="0"/>
              <a:t/>
            </a:r>
            <a:br>
              <a:rPr lang="en-US" sz="1800" dirty="0"/>
            </a:b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199" y="1417638"/>
            <a:ext cx="3898943" cy="270412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903950" y="1417638"/>
            <a:ext cx="3782849" cy="2704124"/>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434123" y="4209746"/>
            <a:ext cx="4289680" cy="2552171"/>
          </a:xfrm>
          <a:prstGeom prst="rect">
            <a:avLst/>
          </a:prstGeom>
        </p:spPr>
      </p:pic>
      <p:sp>
        <p:nvSpPr>
          <p:cNvPr id="3" name="Slide Number Placeholder 2"/>
          <p:cNvSpPr>
            <a:spLocks noGrp="1"/>
          </p:cNvSpPr>
          <p:nvPr>
            <p:ph type="sldNum" sz="quarter" idx="12"/>
          </p:nvPr>
        </p:nvSpPr>
        <p:spPr/>
        <p:txBody>
          <a:bodyPr/>
          <a:lstStyle/>
          <a:p>
            <a:fld id="{4EBED0F6-0438-F646-813B-1815C3600596}" type="slidenum">
              <a:rPr lang="en-US" smtClean="0"/>
              <a:t>65</a:t>
            </a:fld>
            <a:endParaRPr lang="en-US"/>
          </a:p>
        </p:txBody>
      </p:sp>
    </p:spTree>
    <p:extLst>
      <p:ext uri="{BB962C8B-B14F-4D97-AF65-F5344CB8AC3E}">
        <p14:creationId xmlns:p14="http://schemas.microsoft.com/office/powerpoint/2010/main" val="356671900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and Marketing Plan</a:t>
            </a:r>
            <a:endParaRPr lang="en-US" dirty="0"/>
          </a:p>
        </p:txBody>
      </p:sp>
      <p:sp>
        <p:nvSpPr>
          <p:cNvPr id="3" name="Content Placeholder 2"/>
          <p:cNvSpPr>
            <a:spLocks noGrp="1"/>
          </p:cNvSpPr>
          <p:nvPr>
            <p:ph idx="1"/>
          </p:nvPr>
        </p:nvSpPr>
        <p:spPr>
          <a:xfrm>
            <a:off x="628814" y="1311956"/>
            <a:ext cx="7934689" cy="4252157"/>
          </a:xfrm>
        </p:spPr>
        <p:txBody>
          <a:bodyPr>
            <a:normAutofit fontScale="92500" lnSpcReduction="10000"/>
          </a:bodyPr>
          <a:lstStyle/>
          <a:p>
            <a:r>
              <a:rPr lang="en-US" dirty="0" smtClean="0"/>
              <a:t>The Sales and Marketing positions at fruit stand can work together on projects during fruit processing (after fruit bags are prepared), and split up after fruit stand opens for business.</a:t>
            </a:r>
          </a:p>
          <a:p>
            <a:r>
              <a:rPr lang="en-US" dirty="0" smtClean="0"/>
              <a:t>These positions can also split up and work on separate projects.</a:t>
            </a:r>
          </a:p>
          <a:p>
            <a:pPr lvl="1"/>
            <a:r>
              <a:rPr lang="en-US" dirty="0" smtClean="0"/>
              <a:t>Sales: review Fruit Stand Catalog and fill out Shopping List</a:t>
            </a:r>
          </a:p>
          <a:p>
            <a:pPr lvl="1"/>
            <a:r>
              <a:rPr lang="en-US" dirty="0" smtClean="0"/>
              <a:t>Marketing: Design and Create Marketing Materials</a:t>
            </a:r>
          </a:p>
          <a:p>
            <a:pPr marL="0" indent="0">
              <a:buNone/>
            </a:pP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66</a:t>
            </a:fld>
            <a:endParaRPr lang="en-US"/>
          </a:p>
        </p:txBody>
      </p:sp>
    </p:spTree>
    <p:extLst>
      <p:ext uri="{BB962C8B-B14F-4D97-AF65-F5344CB8AC3E}">
        <p14:creationId xmlns:p14="http://schemas.microsoft.com/office/powerpoint/2010/main" val="403390658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for Sales/Marketing Projects</a:t>
            </a:r>
            <a:endParaRPr lang="en-US" dirty="0"/>
          </a:p>
        </p:txBody>
      </p:sp>
      <p:sp>
        <p:nvSpPr>
          <p:cNvPr id="3" name="Content Placeholder 2"/>
          <p:cNvSpPr>
            <a:spLocks noGrp="1"/>
          </p:cNvSpPr>
          <p:nvPr>
            <p:ph idx="1"/>
          </p:nvPr>
        </p:nvSpPr>
        <p:spPr/>
        <p:txBody>
          <a:bodyPr/>
          <a:lstStyle/>
          <a:p>
            <a:r>
              <a:rPr lang="en-US" dirty="0" smtClean="0"/>
              <a:t>What is the goal?</a:t>
            </a:r>
          </a:p>
          <a:p>
            <a:r>
              <a:rPr lang="en-US" dirty="0" smtClean="0"/>
              <a:t>What are our strengths? What are our weaknesses? Opportunities? Threats?</a:t>
            </a:r>
          </a:p>
          <a:p>
            <a:r>
              <a:rPr lang="en-US" dirty="0" smtClean="0"/>
              <a:t>How can we maximize our strengths and opportunities to minimize our weaknesses and threats?</a:t>
            </a:r>
          </a:p>
          <a:p>
            <a:r>
              <a:rPr lang="en-US" dirty="0" smtClean="0"/>
              <a:t>What don’t you have that you need, and how will you get it?</a:t>
            </a:r>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67</a:t>
            </a:fld>
            <a:endParaRPr lang="en-US"/>
          </a:p>
        </p:txBody>
      </p:sp>
    </p:spTree>
    <p:extLst>
      <p:ext uri="{BB962C8B-B14F-4D97-AF65-F5344CB8AC3E}">
        <p14:creationId xmlns:p14="http://schemas.microsoft.com/office/powerpoint/2010/main" val="284735325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Sales/Marketing Projects</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a:t>Increase Fruit Stand Awareness</a:t>
            </a:r>
          </a:p>
          <a:p>
            <a:pPr lvl="2"/>
            <a:r>
              <a:rPr lang="en-US" dirty="0"/>
              <a:t>Create posters for hallways and bulletin boards</a:t>
            </a:r>
          </a:p>
          <a:p>
            <a:pPr lvl="2"/>
            <a:r>
              <a:rPr lang="en-US" dirty="0"/>
              <a:t>Spread the Fruit Stand word on social media</a:t>
            </a:r>
          </a:p>
          <a:p>
            <a:pPr lvl="2"/>
            <a:r>
              <a:rPr lang="en-US" dirty="0"/>
              <a:t>Announcements on the PA system (Principal Permission Required!)</a:t>
            </a:r>
          </a:p>
          <a:p>
            <a:pPr lvl="2"/>
            <a:r>
              <a:rPr lang="en-US" dirty="0"/>
              <a:t>Classroom Visits (Teacher Permission Required)</a:t>
            </a:r>
          </a:p>
          <a:p>
            <a:pPr lvl="2"/>
            <a:r>
              <a:rPr lang="en-US" dirty="0"/>
              <a:t>Design Advertisements to print in school newsletter</a:t>
            </a:r>
          </a:p>
          <a:p>
            <a:pPr lvl="2"/>
            <a:r>
              <a:rPr lang="en-US" dirty="0"/>
              <a:t>Fruit Stand Stickers (use printer labels)</a:t>
            </a:r>
          </a:p>
          <a:p>
            <a:pPr lvl="1"/>
            <a:r>
              <a:rPr lang="en-US" dirty="0"/>
              <a:t>Increase Fruit Stand Attractiveness</a:t>
            </a:r>
          </a:p>
          <a:p>
            <a:pPr lvl="2"/>
            <a:r>
              <a:rPr lang="en-US" dirty="0"/>
              <a:t>Create Price Signs for Fruit Stand Table</a:t>
            </a:r>
          </a:p>
          <a:p>
            <a:pPr lvl="2"/>
            <a:r>
              <a:rPr lang="en-US" dirty="0"/>
              <a:t>Research Fruit Stand Design improvements</a:t>
            </a:r>
          </a:p>
          <a:p>
            <a:pPr lvl="3"/>
            <a:r>
              <a:rPr lang="en-US" dirty="0"/>
              <a:t>Tablecloth</a:t>
            </a:r>
          </a:p>
          <a:p>
            <a:pPr lvl="3"/>
            <a:r>
              <a:rPr lang="en-US" dirty="0"/>
              <a:t>Bowls, baskets</a:t>
            </a:r>
          </a:p>
          <a:p>
            <a:pPr lvl="2"/>
            <a:r>
              <a:rPr lang="en-US" dirty="0"/>
              <a:t>Design Fruit Stand uniforms</a:t>
            </a:r>
          </a:p>
          <a:p>
            <a:pPr lvl="3"/>
            <a:r>
              <a:rPr lang="en-US" dirty="0"/>
              <a:t>Hats, aprons </a:t>
            </a:r>
            <a:r>
              <a:rPr lang="en-US" dirty="0" err="1"/>
              <a:t>etc</a:t>
            </a:r>
            <a:endParaRPr lang="en-US" dirty="0"/>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68</a:t>
            </a:fld>
            <a:endParaRPr lang="en-US"/>
          </a:p>
        </p:txBody>
      </p:sp>
    </p:spTree>
    <p:extLst>
      <p:ext uri="{BB962C8B-B14F-4D97-AF65-F5344CB8AC3E}">
        <p14:creationId xmlns:p14="http://schemas.microsoft.com/office/powerpoint/2010/main" val="127316671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and Marketing by Discipline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Writing/Reading</a:t>
            </a:r>
          </a:p>
          <a:p>
            <a:pPr lvl="1"/>
            <a:r>
              <a:rPr lang="en-US" dirty="0"/>
              <a:t>Fruit stand announcements</a:t>
            </a:r>
          </a:p>
          <a:p>
            <a:pPr lvl="1"/>
            <a:r>
              <a:rPr lang="en-US" dirty="0"/>
              <a:t>Social </a:t>
            </a:r>
            <a:r>
              <a:rPr lang="en-US" dirty="0" smtClean="0"/>
              <a:t>media</a:t>
            </a:r>
          </a:p>
          <a:p>
            <a:pPr lvl="1"/>
            <a:r>
              <a:rPr lang="en-US" dirty="0" smtClean="0"/>
              <a:t>Storyboard </a:t>
            </a:r>
          </a:p>
          <a:p>
            <a:pPr lvl="1"/>
            <a:r>
              <a:rPr lang="en-US" dirty="0" smtClean="0"/>
              <a:t>Partnership email</a:t>
            </a:r>
          </a:p>
          <a:p>
            <a:pPr lvl="1"/>
            <a:r>
              <a:rPr lang="en-US" dirty="0" smtClean="0"/>
              <a:t>Journaling</a:t>
            </a:r>
          </a:p>
          <a:p>
            <a:pPr lvl="1"/>
            <a:r>
              <a:rPr lang="en-US" dirty="0" smtClean="0"/>
              <a:t>Competition research</a:t>
            </a:r>
          </a:p>
          <a:p>
            <a:r>
              <a:rPr lang="en-US" dirty="0" smtClean="0"/>
              <a:t>Math</a:t>
            </a:r>
          </a:p>
          <a:p>
            <a:pPr lvl="1"/>
            <a:r>
              <a:rPr lang="en-US" dirty="0" smtClean="0"/>
              <a:t>Graphing expenses, revenues, and profits</a:t>
            </a:r>
          </a:p>
          <a:p>
            <a:pPr lvl="1"/>
            <a:r>
              <a:rPr lang="en-US" dirty="0" smtClean="0"/>
              <a:t>Analyzing sales by customer demographics</a:t>
            </a:r>
          </a:p>
          <a:p>
            <a:r>
              <a:rPr lang="en-US" dirty="0" smtClean="0"/>
              <a:t>Science</a:t>
            </a:r>
          </a:p>
          <a:p>
            <a:pPr lvl="1"/>
            <a:r>
              <a:rPr lang="en-US" dirty="0" smtClean="0"/>
              <a:t>Nutritional analysis of fruit stand and competitive foods</a:t>
            </a:r>
          </a:p>
          <a:p>
            <a:pPr lvl="1"/>
            <a:r>
              <a:rPr lang="en-US" dirty="0" smtClean="0"/>
              <a:t>Research and development</a:t>
            </a:r>
          </a:p>
          <a:p>
            <a:r>
              <a:rPr lang="en-US" dirty="0" smtClean="0"/>
              <a:t>Art</a:t>
            </a:r>
          </a:p>
          <a:p>
            <a:pPr lvl="1"/>
            <a:r>
              <a:rPr lang="en-US" dirty="0" smtClean="0"/>
              <a:t>Posters, signs advertising fruit stand</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69</a:t>
            </a:fld>
            <a:endParaRPr lang="en-US"/>
          </a:p>
        </p:txBody>
      </p:sp>
    </p:spTree>
    <p:extLst>
      <p:ext uri="{BB962C8B-B14F-4D97-AF65-F5344CB8AC3E}">
        <p14:creationId xmlns:p14="http://schemas.microsoft.com/office/powerpoint/2010/main" val="42244281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Operations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a:t>Comegys</a:t>
            </a:r>
            <a:endParaRPr lang="en-US" dirty="0"/>
          </a:p>
          <a:p>
            <a:pPr lvl="1"/>
            <a:r>
              <a:rPr lang="en-US" dirty="0"/>
              <a:t>5 days/</a:t>
            </a:r>
            <a:r>
              <a:rPr lang="en-US" dirty="0" err="1"/>
              <a:t>wk</a:t>
            </a:r>
            <a:r>
              <a:rPr lang="en-US" dirty="0"/>
              <a:t> afterschool</a:t>
            </a:r>
          </a:p>
          <a:p>
            <a:pPr lvl="1"/>
            <a:r>
              <a:rPr lang="en-US" dirty="0"/>
              <a:t>2</a:t>
            </a:r>
            <a:r>
              <a:rPr lang="en-US" dirty="0" smtClean="0"/>
              <a:t>-5</a:t>
            </a:r>
            <a:r>
              <a:rPr lang="en-US" baseline="30000" dirty="0" smtClean="0"/>
              <a:t>th</a:t>
            </a:r>
            <a:r>
              <a:rPr lang="en-US" dirty="0" smtClean="0"/>
              <a:t> </a:t>
            </a:r>
            <a:r>
              <a:rPr lang="en-US" dirty="0"/>
              <a:t>grade students selected by after-school teacher</a:t>
            </a:r>
          </a:p>
          <a:p>
            <a:pPr lvl="1"/>
            <a:r>
              <a:rPr lang="en-US" dirty="0"/>
              <a:t>Mentors are Penn student </a:t>
            </a:r>
            <a:r>
              <a:rPr lang="en-US" dirty="0" smtClean="0"/>
              <a:t>volunteers and after-school staff</a:t>
            </a:r>
            <a:endParaRPr lang="en-US" dirty="0"/>
          </a:p>
          <a:p>
            <a:pPr lvl="1"/>
            <a:r>
              <a:rPr lang="en-US" dirty="0"/>
              <a:t>No sink in classroom</a:t>
            </a:r>
          </a:p>
          <a:p>
            <a:pPr lvl="1"/>
            <a:r>
              <a:rPr lang="en-US" dirty="0"/>
              <a:t>Sell in school hallway at small table</a:t>
            </a:r>
          </a:p>
          <a:p>
            <a:r>
              <a:rPr lang="en-US" dirty="0"/>
              <a:t>Lea</a:t>
            </a:r>
          </a:p>
          <a:p>
            <a:pPr lvl="1"/>
            <a:r>
              <a:rPr lang="en-US" dirty="0"/>
              <a:t>5</a:t>
            </a:r>
            <a:r>
              <a:rPr lang="en-US" dirty="0" smtClean="0"/>
              <a:t> </a:t>
            </a:r>
            <a:r>
              <a:rPr lang="en-US" dirty="0"/>
              <a:t>days/</a:t>
            </a:r>
            <a:r>
              <a:rPr lang="en-US" dirty="0" err="1"/>
              <a:t>wk</a:t>
            </a:r>
            <a:r>
              <a:rPr lang="en-US" dirty="0"/>
              <a:t> afterschool</a:t>
            </a:r>
          </a:p>
          <a:p>
            <a:pPr lvl="1"/>
            <a:r>
              <a:rPr lang="en-US" dirty="0"/>
              <a:t>5</a:t>
            </a:r>
            <a:r>
              <a:rPr lang="en-US" baseline="30000" dirty="0"/>
              <a:t>th</a:t>
            </a:r>
            <a:r>
              <a:rPr lang="en-US" dirty="0"/>
              <a:t> and 8</a:t>
            </a:r>
            <a:r>
              <a:rPr lang="en-US" baseline="30000" dirty="0"/>
              <a:t>th</a:t>
            </a:r>
            <a:r>
              <a:rPr lang="en-US" dirty="0"/>
              <a:t> grade students selected through improved staffing strategy</a:t>
            </a:r>
          </a:p>
          <a:p>
            <a:pPr lvl="1"/>
            <a:r>
              <a:rPr lang="en-US" dirty="0"/>
              <a:t>Mentors are Penn student volunteers and after-school staff</a:t>
            </a:r>
          </a:p>
          <a:p>
            <a:pPr lvl="1"/>
            <a:r>
              <a:rPr lang="en-US" dirty="0"/>
              <a:t>No classroom, students implement fruit stand in cafeteria with other programming</a:t>
            </a:r>
          </a:p>
          <a:p>
            <a:pPr lvl="1"/>
            <a:r>
              <a:rPr lang="en-US" dirty="0"/>
              <a:t>No sink in cafeteria</a:t>
            </a:r>
          </a:p>
          <a:p>
            <a:pPr lvl="1"/>
            <a:r>
              <a:rPr lang="en-US" dirty="0"/>
              <a:t>Sell in school cafeteria at metal table</a:t>
            </a:r>
          </a:p>
          <a:p>
            <a:r>
              <a:rPr lang="en-US" dirty="0"/>
              <a:t>Huey</a:t>
            </a:r>
          </a:p>
          <a:p>
            <a:pPr lvl="1"/>
            <a:r>
              <a:rPr lang="en-US" dirty="0"/>
              <a:t>5</a:t>
            </a:r>
            <a:r>
              <a:rPr lang="en-US" dirty="0" smtClean="0"/>
              <a:t> </a:t>
            </a:r>
            <a:r>
              <a:rPr lang="en-US" dirty="0"/>
              <a:t>days/</a:t>
            </a:r>
            <a:r>
              <a:rPr lang="en-US" dirty="0" err="1"/>
              <a:t>wk</a:t>
            </a:r>
            <a:r>
              <a:rPr lang="en-US" dirty="0"/>
              <a:t> school day</a:t>
            </a:r>
          </a:p>
          <a:p>
            <a:pPr lvl="1"/>
            <a:r>
              <a:rPr lang="en-US" dirty="0"/>
              <a:t>5</a:t>
            </a:r>
            <a:r>
              <a:rPr lang="en-US" baseline="30000" dirty="0"/>
              <a:t>th</a:t>
            </a:r>
            <a:r>
              <a:rPr lang="en-US" dirty="0"/>
              <a:t> grade students selected by school day teacher</a:t>
            </a:r>
          </a:p>
          <a:p>
            <a:pPr lvl="1"/>
            <a:r>
              <a:rPr lang="en-US" dirty="0"/>
              <a:t>Mentors are Penn student </a:t>
            </a:r>
            <a:r>
              <a:rPr lang="en-US" dirty="0" smtClean="0"/>
              <a:t>volunteers (after-school staff still being recruited)</a:t>
            </a:r>
            <a:endParaRPr lang="en-US" dirty="0"/>
          </a:p>
          <a:p>
            <a:pPr lvl="1"/>
            <a:r>
              <a:rPr lang="en-US" dirty="0"/>
              <a:t>No sink in classroom</a:t>
            </a:r>
          </a:p>
          <a:p>
            <a:pPr lvl="1"/>
            <a:r>
              <a:rPr lang="en-US" dirty="0"/>
              <a:t>Sell outside in schoolyard</a:t>
            </a:r>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7</a:t>
            </a:fld>
            <a:endParaRPr lang="en-US"/>
          </a:p>
        </p:txBody>
      </p:sp>
    </p:spTree>
    <p:extLst>
      <p:ext uri="{BB962C8B-B14F-4D97-AF65-F5344CB8AC3E}">
        <p14:creationId xmlns:p14="http://schemas.microsoft.com/office/powerpoint/2010/main" val="180968608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uit Stand Order Form.pdf"/>
          <p:cNvPicPr>
            <a:picLocks noGrp="1" noChangeAspect="1"/>
          </p:cNvPicPr>
          <p:nvPr>
            <p:ph idx="1"/>
          </p:nvPr>
        </p:nvPicPr>
        <p:blipFill>
          <a:blip r:embed="rId2">
            <a:extLst>
              <a:ext uri="{28A0092B-C50C-407E-A947-70E740481C1C}">
                <a14:useLocalDpi xmlns:a14="http://schemas.microsoft.com/office/drawing/2010/main" val="0"/>
              </a:ext>
            </a:extLst>
          </a:blip>
          <a:srcRect l="-67655" r="-67655"/>
          <a:stretch>
            <a:fillRect/>
          </a:stretch>
        </p:blipFill>
        <p:spPr>
          <a:xfrm>
            <a:off x="-4823327" y="-44116"/>
            <a:ext cx="14809537" cy="8144675"/>
          </a:xfrm>
        </p:spPr>
      </p:pic>
      <p:sp>
        <p:nvSpPr>
          <p:cNvPr id="5" name="TextBox 4"/>
          <p:cNvSpPr txBox="1"/>
          <p:nvPr/>
        </p:nvSpPr>
        <p:spPr>
          <a:xfrm>
            <a:off x="3542632" y="347579"/>
            <a:ext cx="5160210" cy="646331"/>
          </a:xfrm>
          <a:prstGeom prst="rect">
            <a:avLst/>
          </a:prstGeom>
          <a:noFill/>
        </p:spPr>
        <p:txBody>
          <a:bodyPr wrap="square" rtlCol="0">
            <a:spAutoFit/>
          </a:bodyPr>
          <a:lstStyle/>
          <a:p>
            <a:r>
              <a:rPr lang="en-US" sz="3600" dirty="0" smtClean="0"/>
              <a:t>Supply Store Order Form</a:t>
            </a:r>
            <a:endParaRPr lang="en-US" sz="3600" dirty="0"/>
          </a:p>
        </p:txBody>
      </p:sp>
      <p:sp>
        <p:nvSpPr>
          <p:cNvPr id="2" name="Slide Number Placeholder 1"/>
          <p:cNvSpPr>
            <a:spLocks noGrp="1"/>
          </p:cNvSpPr>
          <p:nvPr>
            <p:ph type="sldNum" sz="quarter" idx="12"/>
          </p:nvPr>
        </p:nvSpPr>
        <p:spPr/>
        <p:txBody>
          <a:bodyPr/>
          <a:lstStyle/>
          <a:p>
            <a:fld id="{4EBED0F6-0438-F646-813B-1815C3600596}" type="slidenum">
              <a:rPr lang="en-US" smtClean="0"/>
              <a:t>70</a:t>
            </a:fld>
            <a:endParaRPr lang="en-US"/>
          </a:p>
        </p:txBody>
      </p:sp>
    </p:spTree>
    <p:extLst>
      <p:ext uri="{BB962C8B-B14F-4D97-AF65-F5344CB8AC3E}">
        <p14:creationId xmlns:p14="http://schemas.microsoft.com/office/powerpoint/2010/main" val="2169957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984549193_85396bb94e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4EBED0F6-0438-F646-813B-1815C3600596}" type="slidenum">
              <a:rPr lang="en-US" smtClean="0"/>
              <a:t>71</a:t>
            </a:fld>
            <a:endParaRPr lang="en-US"/>
          </a:p>
        </p:txBody>
      </p:sp>
    </p:spTree>
    <p:extLst>
      <p:ext uri="{BB962C8B-B14F-4D97-AF65-F5344CB8AC3E}">
        <p14:creationId xmlns:p14="http://schemas.microsoft.com/office/powerpoint/2010/main" val="222658241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Detail</a:t>
            </a:r>
            <a:endParaRPr lang="en-US" dirty="0"/>
          </a:p>
        </p:txBody>
      </p:sp>
      <p:sp>
        <p:nvSpPr>
          <p:cNvPr id="3" name="Content Placeholder 2"/>
          <p:cNvSpPr>
            <a:spLocks noGrp="1"/>
          </p:cNvSpPr>
          <p:nvPr>
            <p:ph idx="1"/>
          </p:nvPr>
        </p:nvSpPr>
        <p:spPr/>
        <p:txBody>
          <a:bodyPr/>
          <a:lstStyle/>
          <a:p>
            <a:r>
              <a:rPr lang="en-US" dirty="0" smtClean="0"/>
              <a:t>Inventory</a:t>
            </a:r>
          </a:p>
          <a:p>
            <a:r>
              <a:rPr lang="en-US" dirty="0" smtClean="0"/>
              <a:t>Cashbox</a:t>
            </a:r>
          </a:p>
          <a:p>
            <a:r>
              <a:rPr lang="en-US" dirty="0" smtClean="0"/>
              <a:t>Safety and Hygiene</a:t>
            </a:r>
          </a:p>
          <a:p>
            <a:r>
              <a:rPr lang="en-US" dirty="0" smtClean="0"/>
              <a:t>Personnel Tracking</a:t>
            </a:r>
          </a:p>
          <a:p>
            <a:pPr lvl="1"/>
            <a:r>
              <a:rPr lang="en-US" dirty="0" smtClean="0">
                <a:solidFill>
                  <a:schemeClr val="accent2"/>
                </a:solidFill>
              </a:rPr>
              <a:t>Sign In Sheet with Role</a:t>
            </a:r>
          </a:p>
          <a:p>
            <a:pPr lvl="2"/>
            <a:r>
              <a:rPr lang="en-US" dirty="0" smtClean="0">
                <a:solidFill>
                  <a:srgbClr val="000000"/>
                </a:solidFill>
              </a:rPr>
              <a:t>Use ops plan as reference</a:t>
            </a:r>
          </a:p>
          <a:p>
            <a:endParaRPr lang="en-US" dirty="0" smtClean="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72</a:t>
            </a:fld>
            <a:endParaRPr lang="en-US"/>
          </a:p>
        </p:txBody>
      </p:sp>
    </p:spTree>
    <p:extLst>
      <p:ext uri="{BB962C8B-B14F-4D97-AF65-F5344CB8AC3E}">
        <p14:creationId xmlns:p14="http://schemas.microsoft.com/office/powerpoint/2010/main" val="164005162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During Fruit Sales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Accountant</a:t>
            </a:r>
          </a:p>
          <a:p>
            <a:pPr lvl="1"/>
            <a:r>
              <a:rPr lang="en-US" dirty="0" smtClean="0"/>
              <a:t>Enter customer data on Sales Tracking Sheet</a:t>
            </a:r>
          </a:p>
          <a:p>
            <a:r>
              <a:rPr lang="en-US" dirty="0" smtClean="0"/>
              <a:t>Sales</a:t>
            </a:r>
          </a:p>
          <a:p>
            <a:pPr lvl="1"/>
            <a:r>
              <a:rPr lang="en-US" dirty="0" smtClean="0"/>
              <a:t>Cashier: </a:t>
            </a:r>
            <a:r>
              <a:rPr lang="en-US" dirty="0"/>
              <a:t>handle all fruit stand </a:t>
            </a:r>
            <a:r>
              <a:rPr lang="en-US" dirty="0" smtClean="0"/>
              <a:t>transactions</a:t>
            </a:r>
          </a:p>
          <a:p>
            <a:r>
              <a:rPr lang="en-US" dirty="0" smtClean="0"/>
              <a:t>Marketing</a:t>
            </a:r>
          </a:p>
          <a:p>
            <a:pPr lvl="1"/>
            <a:r>
              <a:rPr lang="en-US" dirty="0"/>
              <a:t>Loud </a:t>
            </a:r>
            <a:r>
              <a:rPr lang="en-US" dirty="0" smtClean="0"/>
              <a:t>Mouth: </a:t>
            </a:r>
            <a:r>
              <a:rPr lang="en-US" dirty="0"/>
              <a:t>make sure everyone in the school knows that fruit stand is </a:t>
            </a:r>
            <a:r>
              <a:rPr lang="en-US" dirty="0" smtClean="0"/>
              <a:t>happening</a:t>
            </a:r>
          </a:p>
          <a:p>
            <a:r>
              <a:rPr lang="en-US" dirty="0" smtClean="0"/>
              <a:t>Security</a:t>
            </a:r>
          </a:p>
          <a:p>
            <a:pPr lvl="1"/>
            <a:r>
              <a:rPr lang="en-US" dirty="0" smtClean="0"/>
              <a:t>Make sure everyone is standing in a calm line</a:t>
            </a:r>
          </a:p>
          <a:p>
            <a:pPr lvl="1"/>
            <a:r>
              <a:rPr lang="en-US" dirty="0" smtClean="0"/>
              <a:t>Regularly check the Fruit Stand Table Display to make sure it is attractive and organized</a:t>
            </a:r>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73</a:t>
            </a:fld>
            <a:endParaRPr lang="en-US"/>
          </a:p>
        </p:txBody>
      </p:sp>
    </p:spTree>
    <p:extLst>
      <p:ext uri="{BB962C8B-B14F-4D97-AF65-F5344CB8AC3E}">
        <p14:creationId xmlns:p14="http://schemas.microsoft.com/office/powerpoint/2010/main" val="206390108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626" y="45361"/>
            <a:ext cx="8229600" cy="1143000"/>
          </a:xfrm>
        </p:spPr>
        <p:txBody>
          <a:bodyPr/>
          <a:lstStyle/>
          <a:p>
            <a:r>
              <a:rPr lang="en-US" dirty="0" smtClean="0"/>
              <a:t>Fruit Stand Sign 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4602779"/>
              </p:ext>
            </p:extLst>
          </p:nvPr>
        </p:nvGraphicFramePr>
        <p:xfrm>
          <a:off x="310423" y="2758021"/>
          <a:ext cx="8647890" cy="3708400"/>
        </p:xfrm>
        <a:graphic>
          <a:graphicData uri="http://schemas.openxmlformats.org/drawingml/2006/table">
            <a:tbl>
              <a:tblPr firstRow="1" bandRow="1">
                <a:tableStyleId>{5C22544A-7EE6-4342-B048-85BDC9FD1C3A}</a:tableStyleId>
              </a:tblPr>
              <a:tblGrid>
                <a:gridCol w="1645920"/>
                <a:gridCol w="1645920"/>
                <a:gridCol w="1645920"/>
                <a:gridCol w="1645920"/>
                <a:gridCol w="2064210"/>
              </a:tblGrid>
              <a:tr h="370840">
                <a:tc>
                  <a:txBody>
                    <a:bodyPr/>
                    <a:lstStyle/>
                    <a:p>
                      <a:r>
                        <a:rPr lang="en-US" dirty="0" smtClean="0"/>
                        <a:t>Student Name</a:t>
                      </a:r>
                      <a:endParaRPr lang="en-US" dirty="0"/>
                    </a:p>
                  </a:txBody>
                  <a:tcPr/>
                </a:tc>
                <a:tc>
                  <a:txBody>
                    <a:bodyPr/>
                    <a:lstStyle/>
                    <a:p>
                      <a:r>
                        <a:rPr lang="en-US" dirty="0" smtClean="0"/>
                        <a:t>Role</a:t>
                      </a:r>
                      <a:endParaRPr lang="en-US" dirty="0"/>
                    </a:p>
                  </a:txBody>
                  <a:tcPr/>
                </a:tc>
                <a:tc>
                  <a:txBody>
                    <a:bodyPr/>
                    <a:lstStyle/>
                    <a:p>
                      <a:r>
                        <a:rPr lang="en-US" dirty="0" smtClean="0"/>
                        <a:t>Time In</a:t>
                      </a:r>
                      <a:endParaRPr lang="en-US" dirty="0"/>
                    </a:p>
                  </a:txBody>
                  <a:tcPr/>
                </a:tc>
                <a:tc>
                  <a:txBody>
                    <a:bodyPr/>
                    <a:lstStyle/>
                    <a:p>
                      <a:r>
                        <a:rPr lang="en-US" dirty="0" smtClean="0"/>
                        <a:t>Time Out</a:t>
                      </a:r>
                      <a:endParaRPr lang="en-US" dirty="0"/>
                    </a:p>
                  </a:txBody>
                  <a:tcPr/>
                </a:tc>
                <a:tc>
                  <a:txBody>
                    <a:bodyPr/>
                    <a:lstStyle/>
                    <a:p>
                      <a:r>
                        <a:rPr lang="en-US" sz="1800" dirty="0" smtClean="0"/>
                        <a:t>Buddy</a:t>
                      </a:r>
                      <a:endParaRPr lang="en-US" sz="1800"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419567" y="1188361"/>
            <a:ext cx="2766871" cy="369332"/>
          </a:xfrm>
          <a:prstGeom prst="rect">
            <a:avLst/>
          </a:prstGeom>
          <a:noFill/>
        </p:spPr>
        <p:txBody>
          <a:bodyPr wrap="square" rtlCol="0">
            <a:spAutoFit/>
          </a:bodyPr>
          <a:lstStyle/>
          <a:p>
            <a:r>
              <a:rPr lang="en-US" dirty="0" smtClean="0"/>
              <a:t>Date: ___________</a:t>
            </a:r>
            <a:endParaRPr lang="en-US" dirty="0"/>
          </a:p>
        </p:txBody>
      </p:sp>
      <p:sp>
        <p:nvSpPr>
          <p:cNvPr id="7" name="TextBox 6"/>
          <p:cNvSpPr txBox="1"/>
          <p:nvPr/>
        </p:nvSpPr>
        <p:spPr>
          <a:xfrm>
            <a:off x="5215095" y="449697"/>
            <a:ext cx="3607357" cy="2723823"/>
          </a:xfrm>
          <a:prstGeom prst="rect">
            <a:avLst/>
          </a:prstGeom>
          <a:noFill/>
        </p:spPr>
        <p:txBody>
          <a:bodyPr wrap="square" rtlCol="0">
            <a:spAutoFit/>
          </a:bodyPr>
          <a:lstStyle/>
          <a:p>
            <a:pPr>
              <a:lnSpc>
                <a:spcPct val="150000"/>
              </a:lnSpc>
            </a:pPr>
            <a:r>
              <a:rPr lang="en-US" dirty="0" smtClean="0"/>
              <a:t>Mentor</a:t>
            </a:r>
            <a:r>
              <a:rPr lang="en-US" dirty="0"/>
              <a:t>: </a:t>
            </a:r>
            <a:r>
              <a:rPr lang="en-US" u="sng" dirty="0"/>
              <a:t>_______________</a:t>
            </a:r>
          </a:p>
          <a:p>
            <a:pPr>
              <a:lnSpc>
                <a:spcPct val="150000"/>
              </a:lnSpc>
            </a:pPr>
            <a:r>
              <a:rPr lang="en-US" dirty="0" smtClean="0"/>
              <a:t>Mentor</a:t>
            </a:r>
            <a:r>
              <a:rPr lang="en-US" dirty="0"/>
              <a:t>: </a:t>
            </a:r>
            <a:r>
              <a:rPr lang="en-US" u="sng" dirty="0"/>
              <a:t>_______________</a:t>
            </a:r>
            <a:endParaRPr lang="en-US" dirty="0"/>
          </a:p>
          <a:p>
            <a:pPr>
              <a:lnSpc>
                <a:spcPct val="150000"/>
              </a:lnSpc>
            </a:pPr>
            <a:r>
              <a:rPr lang="en-US" dirty="0" smtClean="0"/>
              <a:t>Mentor</a:t>
            </a:r>
            <a:r>
              <a:rPr lang="en-US" dirty="0"/>
              <a:t>: </a:t>
            </a:r>
            <a:r>
              <a:rPr lang="en-US" u="sng" dirty="0" smtClean="0"/>
              <a:t>_______________</a:t>
            </a:r>
          </a:p>
          <a:p>
            <a:pPr>
              <a:lnSpc>
                <a:spcPct val="150000"/>
              </a:lnSpc>
            </a:pPr>
            <a:r>
              <a:rPr lang="en-US" dirty="0" smtClean="0"/>
              <a:t>Mentor: </a:t>
            </a:r>
            <a:r>
              <a:rPr lang="en-US" u="sng" dirty="0" smtClean="0"/>
              <a:t>_______________</a:t>
            </a:r>
            <a:endParaRPr lang="en-US" dirty="0" smtClean="0"/>
          </a:p>
          <a:p>
            <a:pPr>
              <a:lnSpc>
                <a:spcPct val="150000"/>
              </a:lnSpc>
            </a:pPr>
            <a:r>
              <a:rPr lang="en-US" dirty="0" smtClean="0"/>
              <a:t>Mentor: </a:t>
            </a:r>
            <a:r>
              <a:rPr lang="en-US" u="sng" dirty="0" smtClean="0"/>
              <a:t>_______________</a:t>
            </a:r>
            <a:endParaRPr lang="en-US" dirty="0" smtClean="0"/>
          </a:p>
          <a:p>
            <a:endParaRPr lang="en-US" dirty="0"/>
          </a:p>
          <a:p>
            <a:endParaRPr lang="en-US" dirty="0" smtClean="0"/>
          </a:p>
        </p:txBody>
      </p:sp>
      <p:sp>
        <p:nvSpPr>
          <p:cNvPr id="8" name="Slide Number Placeholder 7"/>
          <p:cNvSpPr>
            <a:spLocks noGrp="1"/>
          </p:cNvSpPr>
          <p:nvPr>
            <p:ph type="sldNum" sz="quarter" idx="12"/>
          </p:nvPr>
        </p:nvSpPr>
        <p:spPr/>
        <p:txBody>
          <a:bodyPr/>
          <a:lstStyle/>
          <a:p>
            <a:fld id="{4EBED0F6-0438-F646-813B-1815C3600596}" type="slidenum">
              <a:rPr lang="en-US" smtClean="0"/>
              <a:pPr/>
              <a:t>74</a:t>
            </a:fld>
            <a:endParaRPr lang="en-US"/>
          </a:p>
        </p:txBody>
      </p:sp>
      <p:sp>
        <p:nvSpPr>
          <p:cNvPr id="9" name="TextBox 8"/>
          <p:cNvSpPr txBox="1"/>
          <p:nvPr/>
        </p:nvSpPr>
        <p:spPr>
          <a:xfrm>
            <a:off x="419567" y="1818752"/>
            <a:ext cx="3607357" cy="1061829"/>
          </a:xfrm>
          <a:prstGeom prst="rect">
            <a:avLst/>
          </a:prstGeom>
          <a:noFill/>
        </p:spPr>
        <p:txBody>
          <a:bodyPr wrap="square" rtlCol="0">
            <a:spAutoFit/>
          </a:bodyPr>
          <a:lstStyle/>
          <a:p>
            <a:pPr>
              <a:lnSpc>
                <a:spcPct val="150000"/>
              </a:lnSpc>
            </a:pPr>
            <a:r>
              <a:rPr lang="en-US" dirty="0" smtClean="0"/>
              <a:t>Mentor Leader: </a:t>
            </a:r>
            <a:r>
              <a:rPr lang="en-US" u="sng" dirty="0"/>
              <a:t>_______________</a:t>
            </a:r>
          </a:p>
          <a:p>
            <a:endParaRPr lang="en-US" dirty="0"/>
          </a:p>
          <a:p>
            <a:endParaRPr lang="en-US" dirty="0" smtClean="0"/>
          </a:p>
        </p:txBody>
      </p:sp>
    </p:spTree>
    <p:extLst>
      <p:ext uri="{BB962C8B-B14F-4D97-AF65-F5344CB8AC3E}">
        <p14:creationId xmlns:p14="http://schemas.microsoft.com/office/powerpoint/2010/main" val="27462420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uit ninjas full t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Slide Number Placeholder 2"/>
          <p:cNvSpPr>
            <a:spLocks noGrp="1"/>
          </p:cNvSpPr>
          <p:nvPr>
            <p:ph type="sldNum" sz="quarter" idx="12"/>
          </p:nvPr>
        </p:nvSpPr>
        <p:spPr/>
        <p:txBody>
          <a:bodyPr/>
          <a:lstStyle/>
          <a:p>
            <a:fld id="{4EBED0F6-0438-F646-813B-1815C3600596}" type="slidenum">
              <a:rPr lang="en-US" smtClean="0"/>
              <a:t>75</a:t>
            </a:fld>
            <a:endParaRPr lang="en-US"/>
          </a:p>
        </p:txBody>
      </p:sp>
    </p:spTree>
    <p:extLst>
      <p:ext uri="{BB962C8B-B14F-4D97-AF65-F5344CB8AC3E}">
        <p14:creationId xmlns:p14="http://schemas.microsoft.com/office/powerpoint/2010/main" val="37044380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621549091_b605e69de7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4EBED0F6-0438-F646-813B-1815C3600596}" type="slidenum">
              <a:rPr lang="en-US" smtClean="0"/>
              <a:t>76</a:t>
            </a:fld>
            <a:endParaRPr lang="en-US"/>
          </a:p>
        </p:txBody>
      </p:sp>
    </p:spTree>
    <p:extLst>
      <p:ext uri="{BB962C8B-B14F-4D97-AF65-F5344CB8AC3E}">
        <p14:creationId xmlns:p14="http://schemas.microsoft.com/office/powerpoint/2010/main" val="71859624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pples.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5902" b="24767"/>
          <a:stretch/>
        </p:blipFill>
        <p:spPr>
          <a:xfrm>
            <a:off x="457200" y="614949"/>
            <a:ext cx="8229600" cy="5253788"/>
          </a:xfrm>
        </p:spPr>
      </p:pic>
      <p:sp>
        <p:nvSpPr>
          <p:cNvPr id="4" name="Slide Number Placeholder 3"/>
          <p:cNvSpPr>
            <a:spLocks noGrp="1"/>
          </p:cNvSpPr>
          <p:nvPr>
            <p:ph type="sldNum" sz="quarter" idx="12"/>
          </p:nvPr>
        </p:nvSpPr>
        <p:spPr/>
        <p:txBody>
          <a:bodyPr/>
          <a:lstStyle/>
          <a:p>
            <a:fld id="{4EBED0F6-0438-F646-813B-1815C3600596}" type="slidenum">
              <a:rPr lang="en-US" smtClean="0"/>
              <a:t>77</a:t>
            </a:fld>
            <a:endParaRPr lang="en-US"/>
          </a:p>
        </p:txBody>
      </p:sp>
    </p:spTree>
    <p:extLst>
      <p:ext uri="{BB962C8B-B14F-4D97-AF65-F5344CB8AC3E}">
        <p14:creationId xmlns:p14="http://schemas.microsoft.com/office/powerpoint/2010/main" val="392826001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es.pdf"/>
          <p:cNvPicPr>
            <a:picLocks noGrp="1" noChangeAspect="1"/>
          </p:cNvPicPr>
          <p:nvPr>
            <p:ph idx="1"/>
          </p:nvPr>
        </p:nvPicPr>
        <p:blipFill rotWithShape="1">
          <a:blip r:embed="rId2">
            <a:extLst>
              <a:ext uri="{28A0092B-C50C-407E-A947-70E740481C1C}">
                <a14:useLocalDpi xmlns:a14="http://schemas.microsoft.com/office/drawing/2010/main" val="0"/>
              </a:ext>
            </a:extLst>
          </a:blip>
          <a:srcRect t="6067" b="38668"/>
          <a:stretch/>
        </p:blipFill>
        <p:spPr>
          <a:xfrm>
            <a:off x="457200" y="240632"/>
            <a:ext cx="8229600" cy="5885531"/>
          </a:xfrm>
        </p:spPr>
      </p:pic>
      <p:sp>
        <p:nvSpPr>
          <p:cNvPr id="4" name="Slide Number Placeholder 3"/>
          <p:cNvSpPr>
            <a:spLocks noGrp="1"/>
          </p:cNvSpPr>
          <p:nvPr>
            <p:ph type="sldNum" sz="quarter" idx="12"/>
          </p:nvPr>
        </p:nvSpPr>
        <p:spPr/>
        <p:txBody>
          <a:bodyPr/>
          <a:lstStyle/>
          <a:p>
            <a:fld id="{4EBED0F6-0438-F646-813B-1815C3600596}" type="slidenum">
              <a:rPr lang="en-US" smtClean="0"/>
              <a:t>78</a:t>
            </a:fld>
            <a:endParaRPr lang="en-US"/>
          </a:p>
        </p:txBody>
      </p:sp>
    </p:spTree>
    <p:extLst>
      <p:ext uri="{BB962C8B-B14F-4D97-AF65-F5344CB8AC3E}">
        <p14:creationId xmlns:p14="http://schemas.microsoft.com/office/powerpoint/2010/main" val="35757428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ranges.pdf"/>
          <p:cNvPicPr>
            <a:picLocks noGrp="1" noChangeAspect="1"/>
          </p:cNvPicPr>
          <p:nvPr>
            <p:ph idx="1"/>
          </p:nvPr>
        </p:nvPicPr>
        <p:blipFill rotWithShape="1">
          <a:blip r:embed="rId2">
            <a:extLst>
              <a:ext uri="{28A0092B-C50C-407E-A947-70E740481C1C}">
                <a14:useLocalDpi xmlns:a14="http://schemas.microsoft.com/office/drawing/2010/main" val="0"/>
              </a:ext>
            </a:extLst>
          </a:blip>
          <a:srcRect t="7701" b="37411"/>
          <a:stretch/>
        </p:blipFill>
        <p:spPr>
          <a:xfrm>
            <a:off x="457200" y="280738"/>
            <a:ext cx="8229600" cy="5845426"/>
          </a:xfrm>
        </p:spPr>
      </p:pic>
      <p:sp>
        <p:nvSpPr>
          <p:cNvPr id="4" name="Slide Number Placeholder 3"/>
          <p:cNvSpPr>
            <a:spLocks noGrp="1"/>
          </p:cNvSpPr>
          <p:nvPr>
            <p:ph type="sldNum" sz="quarter" idx="12"/>
          </p:nvPr>
        </p:nvSpPr>
        <p:spPr/>
        <p:txBody>
          <a:bodyPr/>
          <a:lstStyle/>
          <a:p>
            <a:fld id="{4EBED0F6-0438-F646-813B-1815C3600596}" type="slidenum">
              <a:rPr lang="en-US" smtClean="0"/>
              <a:t>79</a:t>
            </a:fld>
            <a:endParaRPr lang="en-US"/>
          </a:p>
        </p:txBody>
      </p:sp>
    </p:spTree>
    <p:extLst>
      <p:ext uri="{BB962C8B-B14F-4D97-AF65-F5344CB8AC3E}">
        <p14:creationId xmlns:p14="http://schemas.microsoft.com/office/powerpoint/2010/main" val="3446588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Staffing</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Given the scope of our operation, beyond adult mentors the we also have a Fruit Stand Admin team working offsite.</a:t>
            </a:r>
          </a:p>
          <a:p>
            <a:r>
              <a:rPr lang="en-US" dirty="0" smtClean="0"/>
              <a:t>The Fruit Stand Admin team are Penn students working on coordination, planning, and evaluation of the overall program.</a:t>
            </a:r>
          </a:p>
          <a:p>
            <a:pPr lvl="1"/>
            <a:r>
              <a:rPr lang="en-US" dirty="0" smtClean="0"/>
              <a:t>Operations Manager</a:t>
            </a:r>
          </a:p>
          <a:p>
            <a:pPr lvl="2"/>
            <a:r>
              <a:rPr lang="en-US" dirty="0" smtClean="0"/>
              <a:t>Ingredient/Supply purchasing</a:t>
            </a:r>
          </a:p>
          <a:p>
            <a:pPr lvl="2"/>
            <a:r>
              <a:rPr lang="en-US" dirty="0" smtClean="0"/>
              <a:t>Financial Data Analysis</a:t>
            </a:r>
          </a:p>
          <a:p>
            <a:pPr lvl="2"/>
            <a:r>
              <a:rPr lang="en-US" dirty="0" smtClean="0"/>
              <a:t>Leads Mentor recruitment and hiring</a:t>
            </a:r>
          </a:p>
          <a:p>
            <a:pPr lvl="3"/>
            <a:r>
              <a:rPr lang="en-US" dirty="0" smtClean="0"/>
              <a:t>Coordination and scheduling of mentors</a:t>
            </a:r>
          </a:p>
          <a:p>
            <a:pPr lvl="3"/>
            <a:r>
              <a:rPr lang="en-US" dirty="0" smtClean="0"/>
              <a:t>Works to connect at least 1 ‘relational’ and 1 ‘logistical’ mentor for each fruit stand</a:t>
            </a:r>
          </a:p>
          <a:p>
            <a:pPr lvl="2"/>
            <a:r>
              <a:rPr lang="en-US" dirty="0" smtClean="0"/>
              <a:t>Training coordination</a:t>
            </a:r>
          </a:p>
          <a:p>
            <a:pPr lvl="3"/>
            <a:r>
              <a:rPr lang="en-US" dirty="0" smtClean="0"/>
              <a:t>Room reservation</a:t>
            </a:r>
          </a:p>
          <a:p>
            <a:pPr lvl="3"/>
            <a:r>
              <a:rPr lang="en-US" dirty="0" smtClean="0"/>
              <a:t>RSVP, reminders</a:t>
            </a:r>
          </a:p>
          <a:p>
            <a:pPr lvl="3"/>
            <a:r>
              <a:rPr lang="en-US" dirty="0" smtClean="0"/>
              <a:t>evaluation</a:t>
            </a:r>
          </a:p>
          <a:p>
            <a:pPr lvl="1"/>
            <a:r>
              <a:rPr lang="en-US" dirty="0" smtClean="0"/>
              <a:t>Marketing Associate</a:t>
            </a:r>
          </a:p>
          <a:p>
            <a:pPr lvl="2"/>
            <a:r>
              <a:rPr lang="en-US" dirty="0"/>
              <a:t>Mentor recruitment and </a:t>
            </a:r>
            <a:r>
              <a:rPr lang="en-US" dirty="0" smtClean="0"/>
              <a:t>hiring</a:t>
            </a:r>
          </a:p>
          <a:p>
            <a:pPr lvl="2"/>
            <a:r>
              <a:rPr lang="en-US" dirty="0"/>
              <a:t>General </a:t>
            </a:r>
            <a:r>
              <a:rPr lang="en-US" dirty="0" smtClean="0"/>
              <a:t>issues</a:t>
            </a:r>
          </a:p>
          <a:p>
            <a:pPr lvl="2"/>
            <a:r>
              <a:rPr lang="en-US" dirty="0" smtClean="0"/>
              <a:t>Weekly email</a:t>
            </a:r>
          </a:p>
          <a:p>
            <a:pPr lvl="3"/>
            <a:r>
              <a:rPr lang="en-US" dirty="0" smtClean="0"/>
              <a:t>Scoreboard</a:t>
            </a:r>
          </a:p>
          <a:p>
            <a:pPr lvl="3"/>
            <a:r>
              <a:rPr lang="en-US" dirty="0" smtClean="0"/>
              <a:t>Weekly theme</a:t>
            </a:r>
          </a:p>
          <a:p>
            <a:pPr lvl="3"/>
            <a:r>
              <a:rPr lang="en-US" dirty="0" smtClean="0"/>
              <a:t>Cancellations</a:t>
            </a:r>
          </a:p>
          <a:p>
            <a:pPr lvl="3"/>
            <a:r>
              <a:rPr lang="en-US" dirty="0" smtClean="0"/>
              <a:t>Van schedule</a:t>
            </a:r>
          </a:p>
          <a:p>
            <a:pPr lvl="1"/>
            <a:r>
              <a:rPr lang="en-US" dirty="0" smtClean="0"/>
              <a:t>Research and Development Chief</a:t>
            </a:r>
          </a:p>
          <a:p>
            <a:pPr lvl="2"/>
            <a:r>
              <a:rPr lang="en-US" dirty="0"/>
              <a:t>Mentor recruitment and </a:t>
            </a:r>
            <a:r>
              <a:rPr lang="en-US" dirty="0" smtClean="0"/>
              <a:t>hiring</a:t>
            </a:r>
          </a:p>
          <a:p>
            <a:pPr lvl="2"/>
            <a:r>
              <a:rPr lang="en-US" dirty="0" smtClean="0"/>
              <a:t>Reflection tracking and accountability</a:t>
            </a:r>
          </a:p>
          <a:p>
            <a:pPr lvl="3"/>
            <a:r>
              <a:rPr lang="en-US" dirty="0" smtClean="0"/>
              <a:t>Review and Reminders</a:t>
            </a:r>
          </a:p>
          <a:p>
            <a:pPr lvl="2"/>
            <a:r>
              <a:rPr lang="en-US" dirty="0" smtClean="0"/>
              <a:t>Site visits</a:t>
            </a:r>
          </a:p>
        </p:txBody>
      </p:sp>
      <p:sp>
        <p:nvSpPr>
          <p:cNvPr id="4" name="Slide Number Placeholder 3"/>
          <p:cNvSpPr>
            <a:spLocks noGrp="1"/>
          </p:cNvSpPr>
          <p:nvPr>
            <p:ph type="sldNum" sz="quarter" idx="12"/>
          </p:nvPr>
        </p:nvSpPr>
        <p:spPr/>
        <p:txBody>
          <a:bodyPr/>
          <a:lstStyle/>
          <a:p>
            <a:fld id="{4EBED0F6-0438-F646-813B-1815C3600596}" type="slidenum">
              <a:rPr lang="en-US" smtClean="0"/>
              <a:t>8</a:t>
            </a:fld>
            <a:endParaRPr lang="en-US"/>
          </a:p>
        </p:txBody>
      </p:sp>
    </p:spTree>
    <p:extLst>
      <p:ext uri="{BB962C8B-B14F-4D97-AF65-F5344CB8AC3E}">
        <p14:creationId xmlns:p14="http://schemas.microsoft.com/office/powerpoint/2010/main" val="215312682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es2.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6362" b="28750"/>
          <a:stretch/>
        </p:blipFill>
        <p:spPr>
          <a:xfrm>
            <a:off x="457200" y="280738"/>
            <a:ext cx="8229600" cy="5845426"/>
          </a:xfrm>
        </p:spPr>
      </p:pic>
      <p:sp>
        <p:nvSpPr>
          <p:cNvPr id="4" name="Slide Number Placeholder 3"/>
          <p:cNvSpPr>
            <a:spLocks noGrp="1"/>
          </p:cNvSpPr>
          <p:nvPr>
            <p:ph type="sldNum" sz="quarter" idx="12"/>
          </p:nvPr>
        </p:nvSpPr>
        <p:spPr/>
        <p:txBody>
          <a:bodyPr/>
          <a:lstStyle/>
          <a:p>
            <a:fld id="{4EBED0F6-0438-F646-813B-1815C3600596}" type="slidenum">
              <a:rPr lang="en-US" smtClean="0"/>
              <a:t>80</a:t>
            </a:fld>
            <a:endParaRPr lang="en-US"/>
          </a:p>
        </p:txBody>
      </p:sp>
    </p:spTree>
    <p:extLst>
      <p:ext uri="{BB962C8B-B14F-4D97-AF65-F5344CB8AC3E}">
        <p14:creationId xmlns:p14="http://schemas.microsoft.com/office/powerpoint/2010/main" val="26824131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ruit stand math.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3265" b="9327"/>
          <a:stretch/>
        </p:blipFill>
        <p:spPr>
          <a:xfrm>
            <a:off x="457200" y="0"/>
            <a:ext cx="8229600" cy="7178842"/>
          </a:xfrm>
        </p:spPr>
      </p:pic>
      <p:sp>
        <p:nvSpPr>
          <p:cNvPr id="4" name="Slide Number Placeholder 3"/>
          <p:cNvSpPr>
            <a:spLocks noGrp="1"/>
          </p:cNvSpPr>
          <p:nvPr>
            <p:ph type="sldNum" sz="quarter" idx="12"/>
          </p:nvPr>
        </p:nvSpPr>
        <p:spPr/>
        <p:txBody>
          <a:bodyPr/>
          <a:lstStyle/>
          <a:p>
            <a:fld id="{4EBED0F6-0438-F646-813B-1815C3600596}" type="slidenum">
              <a:rPr lang="en-US" smtClean="0"/>
              <a:t>81</a:t>
            </a:fld>
            <a:endParaRPr lang="en-US"/>
          </a:p>
        </p:txBody>
      </p:sp>
    </p:spTree>
    <p:extLst>
      <p:ext uri="{BB962C8B-B14F-4D97-AF65-F5344CB8AC3E}">
        <p14:creationId xmlns:p14="http://schemas.microsoft.com/office/powerpoint/2010/main" val="199139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Fruit Stand Mentor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Fruit Stand Mentors are the adults who directly oversee students implementing a fruit stand operation on-the-ground at a school.</a:t>
            </a:r>
          </a:p>
          <a:p>
            <a:pPr lvl="1"/>
            <a:r>
              <a:rPr lang="en-US" dirty="0" smtClean="0"/>
              <a:t>Responsibilities:</a:t>
            </a:r>
          </a:p>
          <a:p>
            <a:pPr lvl="2"/>
            <a:r>
              <a:rPr lang="en-US" dirty="0" smtClean="0"/>
              <a:t>Fruit/Supply delivery</a:t>
            </a:r>
          </a:p>
          <a:p>
            <a:pPr lvl="2"/>
            <a:r>
              <a:rPr lang="en-US" dirty="0" smtClean="0"/>
              <a:t>Fruit Stand implementation</a:t>
            </a:r>
          </a:p>
          <a:p>
            <a:pPr lvl="2"/>
            <a:r>
              <a:rPr lang="en-US" dirty="0" smtClean="0"/>
              <a:t>Cost/Revenue tracking</a:t>
            </a:r>
          </a:p>
          <a:p>
            <a:pPr lvl="3"/>
            <a:r>
              <a:rPr lang="en-US" dirty="0" smtClean="0"/>
              <a:t>Fruit/Ingredient re-supply</a:t>
            </a:r>
          </a:p>
          <a:p>
            <a:r>
              <a:rPr lang="en-US" dirty="0" smtClean="0"/>
              <a:t>Mentors are recruited from the following areas:</a:t>
            </a:r>
          </a:p>
          <a:p>
            <a:pPr lvl="1"/>
            <a:r>
              <a:rPr lang="en-US" dirty="0" smtClean="0"/>
              <a:t>University Students: service-learning students, work/study interns, volunteers</a:t>
            </a:r>
          </a:p>
          <a:p>
            <a:pPr lvl="1"/>
            <a:r>
              <a:rPr lang="en-US" dirty="0" smtClean="0"/>
              <a:t>Parents/Family</a:t>
            </a:r>
          </a:p>
          <a:p>
            <a:pPr lvl="1"/>
            <a:r>
              <a:rPr lang="en-US" dirty="0" smtClean="0"/>
              <a:t>School Staff: counselor, emotional support, mentally gifted, food service manager</a:t>
            </a:r>
          </a:p>
          <a:p>
            <a:pPr lvl="1"/>
            <a:endParaRPr lang="en-US" dirty="0"/>
          </a:p>
        </p:txBody>
      </p:sp>
      <p:sp>
        <p:nvSpPr>
          <p:cNvPr id="4" name="Slide Number Placeholder 3"/>
          <p:cNvSpPr>
            <a:spLocks noGrp="1"/>
          </p:cNvSpPr>
          <p:nvPr>
            <p:ph type="sldNum" sz="quarter" idx="12"/>
          </p:nvPr>
        </p:nvSpPr>
        <p:spPr/>
        <p:txBody>
          <a:bodyPr/>
          <a:lstStyle/>
          <a:p>
            <a:fld id="{4EBED0F6-0438-F646-813B-1815C3600596}" type="slidenum">
              <a:rPr lang="en-US" smtClean="0"/>
              <a:t>9</a:t>
            </a:fld>
            <a:endParaRPr lang="en-US"/>
          </a:p>
        </p:txBody>
      </p:sp>
    </p:spTree>
    <p:extLst>
      <p:ext uri="{BB962C8B-B14F-4D97-AF65-F5344CB8AC3E}">
        <p14:creationId xmlns:p14="http://schemas.microsoft.com/office/powerpoint/2010/main" val="14535098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125200</TotalTime>
  <Words>5616</Words>
  <Application>Microsoft Macintosh PowerPoint</Application>
  <PresentationFormat>On-screen Show (4:3)</PresentationFormat>
  <Paragraphs>851</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The Fruit Stand Toolkit</vt:lpstr>
      <vt:lpstr>How the Toolkit Works: Part 1</vt:lpstr>
      <vt:lpstr>How the Toolkit Works: Part 2</vt:lpstr>
      <vt:lpstr>What is Fruit Stand?</vt:lpstr>
      <vt:lpstr>Steps to Starting a Fruit Stand</vt:lpstr>
      <vt:lpstr>Fruit Stand- Who, Where, When</vt:lpstr>
      <vt:lpstr>Current Operations</vt:lpstr>
      <vt:lpstr>Admin Staffing</vt:lpstr>
      <vt:lpstr>Adult Fruit Stand Mentor</vt:lpstr>
      <vt:lpstr>Adult Role- The Banker</vt:lpstr>
      <vt:lpstr>Mentor Training</vt:lpstr>
      <vt:lpstr>Fruit Stand Student Recruitment</vt:lpstr>
      <vt:lpstr>The Fruit Stand Classroom</vt:lpstr>
      <vt:lpstr>Ten Tips for Working at the Fruit Stand </vt:lpstr>
      <vt:lpstr>Fruit Stand Mentor Flow Chart</vt:lpstr>
      <vt:lpstr>What to do with Fruit Stand $</vt:lpstr>
      <vt:lpstr>Student Manager Job Description</vt:lpstr>
      <vt:lpstr>Student Worker Job Description</vt:lpstr>
      <vt:lpstr>Fruit Stand Lesson Structure </vt:lpstr>
      <vt:lpstr>Fruit Processing</vt:lpstr>
      <vt:lpstr>Fruit Stand Weekly Focus</vt:lpstr>
      <vt:lpstr>Supply Storage</vt:lpstr>
      <vt:lpstr>The Junk Food Trade In</vt:lpstr>
      <vt:lpstr>Employee Snacking Policy</vt:lpstr>
      <vt:lpstr>Fruit Stand Profit Decisions</vt:lpstr>
      <vt:lpstr>Problem Solving</vt:lpstr>
      <vt:lpstr>Multidiscipline Curriculum Connections</vt:lpstr>
      <vt:lpstr>Rebel Ventures Integration</vt:lpstr>
      <vt:lpstr>Day 1 Plan</vt:lpstr>
      <vt:lpstr>Introductory Activities</vt:lpstr>
      <vt:lpstr>Our Fruit Stand</vt:lpstr>
      <vt:lpstr>PowerPoint Presentation</vt:lpstr>
      <vt:lpstr>How Can We Work As A Team?</vt:lpstr>
      <vt:lpstr>Fruit Stand Floor, Fruit Stand Ceiling</vt:lpstr>
      <vt:lpstr>What is Fruit Stand?</vt:lpstr>
      <vt:lpstr>How Fruit Stand?</vt:lpstr>
      <vt:lpstr>Operations Plan</vt:lpstr>
      <vt:lpstr>Operations Plan</vt:lpstr>
      <vt:lpstr>Accountant</vt:lpstr>
      <vt:lpstr>Sales</vt:lpstr>
      <vt:lpstr>Marketing</vt:lpstr>
      <vt:lpstr>Safety</vt:lpstr>
      <vt:lpstr>The Fruit Stand Binder</vt:lpstr>
      <vt:lpstr>The Expense Sheet: Costs and Sales</vt:lpstr>
      <vt:lpstr>PowerPoint Presentation</vt:lpstr>
      <vt:lpstr>Tracking Costs and Sales</vt:lpstr>
      <vt:lpstr>Sales Tracking</vt:lpstr>
      <vt:lpstr>PowerPoint Presentation</vt:lpstr>
      <vt:lpstr>Start Up Money</vt:lpstr>
      <vt:lpstr>Supply Store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HANDWASHING</vt:lpstr>
      <vt:lpstr>Table Layout: Fruits should be placed in metal bowls according to type. This will ensure that the cutting and bagging process is orderly and efficient. </vt:lpstr>
      <vt:lpstr>PowerPoint Presentation</vt:lpstr>
      <vt:lpstr>Cutting Apples &amp; Pears: Apple cutters are used to core and divide each apple and pear into ten equal parts. </vt:lpstr>
      <vt:lpstr>Cutting Oranges: Six orange slices can be obtained from each orange. The fruit is firstly cut in half, and each half is subsequently split into three equal wedges. </vt:lpstr>
      <vt:lpstr>PowerPoint Presentation</vt:lpstr>
      <vt:lpstr>Bagging Fruit: An assembly line is created, ensuring that the bagging process is again orderly and efficient. </vt:lpstr>
      <vt:lpstr>Cleaning Up: Students clean up prior to selling fruit, placing clean and dry materials back into the Fruit Stand Bin, ready for tomorrow’s Fruit Stand. </vt:lpstr>
      <vt:lpstr>Sales and Marketing Plan</vt:lpstr>
      <vt:lpstr>Framework for Sales/Marketing Projects</vt:lpstr>
      <vt:lpstr>Ideas for Sales/Marketing Projects</vt:lpstr>
      <vt:lpstr>Sales and Marketing by Discipline</vt:lpstr>
      <vt:lpstr>PowerPoint Presentation</vt:lpstr>
      <vt:lpstr>PowerPoint Presentation</vt:lpstr>
      <vt:lpstr>Safety Detail</vt:lpstr>
      <vt:lpstr>Jobs During Fruit Sales</vt:lpstr>
      <vt:lpstr>Fruit Stand Sign In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Agatston Urban Nutrition Initiative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Jarrett Stein</dc:creator>
  <cp:lastModifiedBy>Jarrett Stein</cp:lastModifiedBy>
  <cp:revision>113</cp:revision>
  <cp:lastPrinted>2015-10-13T14:12:36Z</cp:lastPrinted>
  <dcterms:created xsi:type="dcterms:W3CDTF">2014-11-12T00:12:24Z</dcterms:created>
  <dcterms:modified xsi:type="dcterms:W3CDTF">2016-02-15T15:31:46Z</dcterms:modified>
</cp:coreProperties>
</file>